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4"/>
  </p:notesMasterIdLst>
  <p:sldIdLst>
    <p:sldId id="256" r:id="rId2"/>
    <p:sldId id="257" r:id="rId3"/>
    <p:sldId id="258" r:id="rId4"/>
    <p:sldId id="259" r:id="rId5"/>
    <p:sldId id="260" r:id="rId6"/>
    <p:sldId id="261" r:id="rId7"/>
    <p:sldId id="262" r:id="rId8"/>
    <p:sldId id="264" r:id="rId9"/>
    <p:sldId id="265" r:id="rId10"/>
    <p:sldId id="266" r:id="rId11"/>
    <p:sldId id="298"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3"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embeddedFontLst>
    <p:embeddedFont>
      <p:font typeface="Comic Sans MS" panose="030F0902030302020204" pitchFamily="66" charset="0"/>
      <p:regular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6"/>
    <p:restoredTop sz="90487"/>
  </p:normalViewPr>
  <p:slideViewPr>
    <p:cSldViewPr snapToGrid="0">
      <p:cViewPr varScale="1">
        <p:scale>
          <a:sx n="132" d="100"/>
          <a:sy n="132" d="100"/>
        </p:scale>
        <p:origin x="1080"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paper was </a:t>
            </a:r>
            <a:r>
              <a:rPr lang="en-US" altLang="zh-CN" dirty="0"/>
              <a:t>a</a:t>
            </a:r>
            <a:r>
              <a:rPr lang="zh-CN" altLang="en-US" dirty="0"/>
              <a:t> </a:t>
            </a:r>
            <a:r>
              <a:rPr lang="en-US" altLang="zh-CN" dirty="0"/>
              <a:t>technical</a:t>
            </a:r>
            <a:r>
              <a:rPr lang="zh-CN" altLang="en-US" dirty="0"/>
              <a:t> </a:t>
            </a:r>
            <a:r>
              <a:rPr lang="en-US" altLang="zh-CN" dirty="0"/>
              <a:t>reports</a:t>
            </a:r>
            <a:r>
              <a:rPr lang="zh-CN" altLang="en-US" dirty="0"/>
              <a:t> </a:t>
            </a:r>
            <a:r>
              <a:rPr lang="en-US" altLang="zh-CN" dirty="0"/>
              <a:t>from</a:t>
            </a:r>
            <a:r>
              <a:rPr lang="zh-CN" altLang="en-US" dirty="0"/>
              <a:t> </a:t>
            </a:r>
            <a:r>
              <a:rPr lang="en-US" altLang="zh-CN" dirty="0"/>
              <a:t>UCB</a:t>
            </a:r>
            <a:r>
              <a:rPr lang="zh-CN" altLang="en-US" dirty="0"/>
              <a:t> </a:t>
            </a:r>
            <a:r>
              <a:rPr lang="en" dirty="0"/>
              <a:t>published in 2002</a:t>
            </a:r>
            <a:r>
              <a:rPr lang="en-US" altLang="zh-CN" dirty="0"/>
              <a:t>.</a:t>
            </a:r>
            <a:r>
              <a:rPr lang="zh-CN" altLang="en-US" dirty="0"/>
              <a:t> </a:t>
            </a:r>
            <a:r>
              <a:rPr lang="en-US" altLang="zh-CN" dirty="0"/>
              <a:t>The</a:t>
            </a:r>
            <a:r>
              <a:rPr lang="zh-CN" altLang="en-US" dirty="0"/>
              <a:t> </a:t>
            </a:r>
            <a:r>
              <a:rPr lang="en-US" altLang="zh-CN" dirty="0"/>
              <a:t>authors</a:t>
            </a:r>
            <a:r>
              <a:rPr lang="zh-CN" altLang="en-US" dirty="0"/>
              <a:t> </a:t>
            </a:r>
            <a:r>
              <a:rPr lang="en-US" altLang="zh-CN" dirty="0"/>
              <a:t>are</a:t>
            </a:r>
            <a:r>
              <a:rPr lang="zh-CN" altLang="en-US" dirty="0"/>
              <a:t> </a:t>
            </a:r>
            <a:r>
              <a:rPr lang="en-US" altLang="zh-CN" dirty="0"/>
              <a:t>mainly</a:t>
            </a:r>
            <a:r>
              <a:rPr lang="zh-CN" altLang="en-US" dirty="0"/>
              <a:t> </a:t>
            </a:r>
            <a:r>
              <a:rPr lang="en-US" altLang="zh-CN" dirty="0"/>
              <a:t>from</a:t>
            </a:r>
            <a:r>
              <a:rPr lang="zh-CN" altLang="en-US" dirty="0"/>
              <a:t> </a:t>
            </a:r>
            <a:r>
              <a:rPr lang="en-US" altLang="zh-CN" dirty="0"/>
              <a:t>UCB</a:t>
            </a:r>
            <a:r>
              <a:rPr lang="zh-CN" altLang="en-US" dirty="0"/>
              <a:t> </a:t>
            </a:r>
            <a:r>
              <a:rPr lang="en-US" altLang="zh-CN" dirty="0"/>
              <a:t>and</a:t>
            </a:r>
            <a:r>
              <a:rPr lang="zh-CN" altLang="en-US" dirty="0"/>
              <a:t> </a:t>
            </a:r>
            <a:r>
              <a:rPr lang="en-US" altLang="zh-CN" dirty="0"/>
              <a:t>Stanford.</a:t>
            </a:r>
            <a:r>
              <a:rPr lang="zh-CN" altLang="en-US" dirty="0"/>
              <a:t> </a:t>
            </a:r>
            <a:endParaRPr dirty="0"/>
          </a:p>
          <a:p>
            <a:pPr marL="0" lvl="0" indent="0" algn="l" rtl="0">
              <a:spcBef>
                <a:spcPts val="0"/>
              </a:spcBef>
              <a:spcAft>
                <a:spcPts val="0"/>
              </a:spcAft>
              <a:buNone/>
            </a:pPr>
            <a:r>
              <a:rPr lang="en" dirty="0"/>
              <a:t>This is like their view on what topic should the future research focus o</a:t>
            </a:r>
            <a:r>
              <a:rPr lang="en-US" altLang="zh-CN" dirty="0"/>
              <a:t>n</a:t>
            </a:r>
            <a:r>
              <a:rPr lang="en" dirty="0"/>
              <a:t>. They advocate that the research and developing community should focus more on the dependability, to be more specific, focus on recovery oriented computing. </a:t>
            </a:r>
            <a:endParaRP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be5e712e4c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be5e712e4c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So</a:t>
            </a:r>
            <a:r>
              <a:rPr lang="zh-CN" altLang="en-US" dirty="0"/>
              <a:t> </a:t>
            </a:r>
            <a:r>
              <a:rPr lang="en-US" altLang="zh-CN" dirty="0"/>
              <a:t>we</a:t>
            </a:r>
            <a:r>
              <a:rPr lang="zh-CN" altLang="en-US" dirty="0"/>
              <a:t> </a:t>
            </a:r>
            <a:r>
              <a:rPr lang="en-US" altLang="zh-CN" dirty="0"/>
              <a:t>have</a:t>
            </a:r>
            <a:r>
              <a:rPr lang="zh-CN" altLang="en-US" dirty="0"/>
              <a:t> </a:t>
            </a:r>
            <a:r>
              <a:rPr lang="en-US" altLang="zh-CN" dirty="0"/>
              <a:t>that</a:t>
            </a:r>
            <a:r>
              <a:rPr lang="zh-CN" altLang="en-US" dirty="0"/>
              <a:t> </a:t>
            </a:r>
            <a:r>
              <a:rPr lang="en-US" altLang="zh-CN" dirty="0"/>
              <a:t>two</a:t>
            </a:r>
            <a:r>
              <a:rPr lang="zh-CN" altLang="en-US" dirty="0"/>
              <a:t> </a:t>
            </a:r>
            <a:r>
              <a:rPr lang="en-US" altLang="zh-CN" dirty="0"/>
              <a:t>challenges:</a:t>
            </a:r>
            <a:r>
              <a:rPr lang="zh-CN" altLang="en-US" dirty="0"/>
              <a:t> </a:t>
            </a:r>
            <a:r>
              <a:rPr lang="en-US" altLang="zh-CN" dirty="0"/>
              <a:t>how</a:t>
            </a:r>
            <a:r>
              <a:rPr lang="zh-CN" altLang="en-US" dirty="0"/>
              <a:t> </a:t>
            </a:r>
            <a:r>
              <a:rPr lang="en-US" altLang="zh-CN" dirty="0"/>
              <a:t>can</a:t>
            </a:r>
            <a:r>
              <a:rPr lang="zh-CN" altLang="en-US" dirty="0"/>
              <a:t> </a:t>
            </a:r>
            <a:r>
              <a:rPr lang="en-US" altLang="zh-CN" dirty="0"/>
              <a:t>we</a:t>
            </a:r>
            <a:r>
              <a:rPr lang="zh-CN" altLang="en-US" dirty="0"/>
              <a:t> </a:t>
            </a:r>
            <a:r>
              <a:rPr lang="en-US" altLang="zh-CN" dirty="0"/>
              <a:t>….?</a:t>
            </a:r>
            <a:r>
              <a:rPr lang="zh-CN" altLang="en-US" dirty="0"/>
              <a:t> </a:t>
            </a:r>
            <a:endParaRPr lang="en-US" altLang="zh-CN" dirty="0"/>
          </a:p>
          <a:p>
            <a:pPr marL="0" lvl="0" indent="0" algn="l" rtl="0">
              <a:spcBef>
                <a:spcPts val="0"/>
              </a:spcBef>
              <a:spcAft>
                <a:spcPts val="0"/>
              </a:spcAft>
              <a:buNone/>
            </a:pPr>
            <a:r>
              <a:rPr lang="en-US" altLang="zh-CN" dirty="0"/>
              <a:t>Here</a:t>
            </a:r>
            <a:r>
              <a:rPr lang="zh-CN" altLang="en-US" dirty="0"/>
              <a:t> </a:t>
            </a:r>
            <a:r>
              <a:rPr lang="en-US" altLang="zh-CN" dirty="0"/>
              <a:t>they</a:t>
            </a:r>
            <a:r>
              <a:rPr lang="zh-CN" altLang="en-US" dirty="0"/>
              <a:t> </a:t>
            </a:r>
            <a:r>
              <a:rPr lang="en-US" altLang="zh-CN" dirty="0"/>
              <a:t>quote</a:t>
            </a:r>
            <a:r>
              <a:rPr lang="zh-CN" altLang="en-US" dirty="0"/>
              <a:t> </a:t>
            </a:r>
            <a:r>
              <a:rPr lang="en-US" altLang="zh-CN" dirty="0"/>
              <a:t>what</a:t>
            </a:r>
            <a:r>
              <a:rPr lang="zh-CN" altLang="en-US" dirty="0"/>
              <a:t> </a:t>
            </a:r>
            <a:r>
              <a:rPr lang="en-US" altLang="zh-CN" dirty="0"/>
              <a:t>Peres</a:t>
            </a:r>
            <a:r>
              <a:rPr lang="zh-CN" altLang="en-US" dirty="0"/>
              <a:t> </a:t>
            </a:r>
            <a:r>
              <a:rPr lang="en-US" altLang="zh-CN" dirty="0"/>
              <a:t>says</a:t>
            </a:r>
            <a:r>
              <a:rPr lang="zh-CN" altLang="en-US" dirty="0"/>
              <a:t> </a:t>
            </a:r>
            <a:r>
              <a:rPr lang="en-US" altLang="zh-CN" dirty="0"/>
              <a:t>as</a:t>
            </a:r>
            <a:r>
              <a:rPr lang="zh-CN" altLang="en-US" dirty="0"/>
              <a:t> </a:t>
            </a:r>
            <a:r>
              <a:rPr lang="en-US" altLang="zh-CN" dirty="0"/>
              <a:t>the</a:t>
            </a:r>
            <a:r>
              <a:rPr lang="zh-CN" altLang="en-US" dirty="0"/>
              <a:t> </a:t>
            </a:r>
            <a:r>
              <a:rPr lang="en" dirty="0"/>
              <a:t>guiding proverb of Recovery Oriented Computing (ROC). </a:t>
            </a:r>
            <a:r>
              <a:rPr lang="en" sz="1200" dirty="0">
                <a:solidFill>
                  <a:srgbClr val="4C4C4C"/>
                </a:solidFill>
              </a:rPr>
              <a:t>former Israeli Prime Minister</a:t>
            </a:r>
            <a:endParaRPr dirty="0"/>
          </a:p>
          <a:p>
            <a:pPr marL="0" lvl="0" indent="0" algn="l" rtl="0">
              <a:spcBef>
                <a:spcPts val="0"/>
              </a:spcBef>
              <a:spcAft>
                <a:spcPts val="0"/>
              </a:spcAft>
              <a:buNone/>
            </a:pPr>
            <a:r>
              <a:rPr lang="en" dirty="0"/>
              <a:t>They consider errors by people, software, and hardware to be facts, not problems that we must solve, you cannot completely avoid it;  and fast recovery is how we cope with these inevitable errors.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be5e712e4c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be5e712e4c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They consider errors by people, software, and hardware to be facts, not problems that we must solve, you cannot completely avoid it;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and fast recovery is how we cope with these inevitable errors.</a:t>
            </a:r>
          </a:p>
          <a:p>
            <a:pPr marL="0" lvl="0" indent="0" algn="l" rtl="0">
              <a:spcBef>
                <a:spcPts val="0"/>
              </a:spcBef>
              <a:spcAft>
                <a:spcPts val="0"/>
              </a:spcAft>
              <a:buNone/>
            </a:pPr>
            <a:endParaRPr dirty="0"/>
          </a:p>
          <a:p>
            <a:pPr marL="0" lvl="0" indent="0" algn="l" rtl="0">
              <a:spcBef>
                <a:spcPts val="0"/>
              </a:spcBef>
              <a:spcAft>
                <a:spcPts val="0"/>
              </a:spcAft>
              <a:buNone/>
            </a:pPr>
            <a:r>
              <a:rPr lang="en" dirty="0"/>
              <a:t>* look at the </a:t>
            </a:r>
            <a:r>
              <a:rPr lang="en" dirty="0" err="1"/>
              <a:t>formular</a:t>
            </a:r>
            <a:r>
              <a:rPr lang="en" dirty="0"/>
              <a:t> for unavailability is MTTR/MTTF+MTTR,</a:t>
            </a:r>
          </a:p>
          <a:p>
            <a:pPr marL="0" lvl="0" indent="0" algn="l" rtl="0">
              <a:spcBef>
                <a:spcPts val="0"/>
              </a:spcBef>
              <a:spcAft>
                <a:spcPts val="0"/>
              </a:spcAft>
              <a:buNone/>
            </a:pPr>
            <a:r>
              <a:rPr lang="en-US" altLang="zh-CN" dirty="0"/>
              <a:t>One</a:t>
            </a:r>
            <a:r>
              <a:rPr lang="zh-CN" altLang="en-US" dirty="0"/>
              <a:t> </a:t>
            </a:r>
            <a:r>
              <a:rPr lang="en-US" altLang="zh-CN" dirty="0"/>
              <a:t>thing</a:t>
            </a:r>
            <a:r>
              <a:rPr lang="zh-CN" altLang="en-US" dirty="0"/>
              <a:t> </a:t>
            </a:r>
            <a:r>
              <a:rPr lang="en-US" altLang="zh-CN" dirty="0"/>
              <a:t>we</a:t>
            </a:r>
            <a:r>
              <a:rPr lang="zh-CN" altLang="en-US" dirty="0"/>
              <a:t> </a:t>
            </a:r>
            <a:r>
              <a:rPr lang="en-US" altLang="zh-CN" dirty="0"/>
              <a:t>always</a:t>
            </a:r>
            <a:r>
              <a:rPr lang="zh-CN" altLang="en-US" dirty="0"/>
              <a:t> </a:t>
            </a:r>
            <a:r>
              <a:rPr lang="en-US" altLang="zh-CN" dirty="0"/>
              <a:t>target</a:t>
            </a:r>
            <a:r>
              <a:rPr lang="zh-CN" altLang="en-US" dirty="0"/>
              <a:t> </a:t>
            </a:r>
            <a:r>
              <a:rPr lang="en-US" altLang="zh-CN" dirty="0"/>
              <a:t>is</a:t>
            </a:r>
            <a:r>
              <a:rPr lang="zh-CN" altLang="en-US" dirty="0"/>
              <a:t> </a:t>
            </a:r>
            <a:r>
              <a:rPr lang="en-US" altLang="zh-CN" dirty="0"/>
              <a:t>to</a:t>
            </a:r>
            <a:r>
              <a:rPr lang="zh-CN" altLang="en-US" dirty="0"/>
              <a:t> </a:t>
            </a:r>
            <a:r>
              <a:rPr lang="en-US" altLang="zh-CN" dirty="0"/>
              <a:t>increase</a:t>
            </a:r>
            <a:r>
              <a:rPr lang="zh-CN" altLang="en-US" dirty="0"/>
              <a:t> </a:t>
            </a:r>
            <a:r>
              <a:rPr lang="en-US" altLang="zh-CN" dirty="0"/>
              <a:t>the</a:t>
            </a:r>
            <a:r>
              <a:rPr lang="zh-CN" altLang="en-US" dirty="0"/>
              <a:t> </a:t>
            </a:r>
            <a:r>
              <a:rPr lang="en-US" altLang="zh-CN" dirty="0"/>
              <a:t>MTTF.</a:t>
            </a:r>
          </a:p>
          <a:p>
            <a:pPr marL="0" lvl="0" indent="0" algn="l" rtl="0">
              <a:spcBef>
                <a:spcPts val="0"/>
              </a:spcBef>
              <a:spcAft>
                <a:spcPts val="0"/>
              </a:spcAft>
              <a:buNone/>
            </a:pPr>
            <a:r>
              <a:rPr lang="en-US" altLang="zh-CN" dirty="0"/>
              <a:t>And</a:t>
            </a:r>
            <a:r>
              <a:rPr lang="zh-CN" altLang="en-US" dirty="0"/>
              <a:t> </a:t>
            </a:r>
            <a:r>
              <a:rPr lang="en-US" altLang="zh-CN" dirty="0"/>
              <a:t>the</a:t>
            </a:r>
            <a:r>
              <a:rPr lang="zh-CN" altLang="en-US" dirty="0"/>
              <a:t> </a:t>
            </a:r>
            <a:r>
              <a:rPr lang="en-US" altLang="zh-CN" dirty="0"/>
              <a:t>authors</a:t>
            </a:r>
            <a:r>
              <a:rPr lang="zh-CN" altLang="en-US" dirty="0"/>
              <a:t> </a:t>
            </a:r>
            <a:r>
              <a:rPr lang="en-US" altLang="zh-CN" dirty="0"/>
              <a:t>says</a:t>
            </a:r>
            <a:r>
              <a:rPr lang="zh-CN" altLang="en-US" dirty="0"/>
              <a:t> </a:t>
            </a:r>
            <a:r>
              <a:rPr lang="en-US" altLang="zh-CN" dirty="0"/>
              <a:t>the</a:t>
            </a:r>
            <a:r>
              <a:rPr lang="zh-CN" altLang="en-US" dirty="0"/>
              <a:t> </a:t>
            </a:r>
            <a:r>
              <a:rPr lang="en-US" altLang="zh-CN" dirty="0"/>
              <a:t>MTTR</a:t>
            </a:r>
            <a:r>
              <a:rPr lang="zh-CN" altLang="en-US" dirty="0"/>
              <a:t> </a:t>
            </a:r>
            <a:r>
              <a:rPr lang="en-US" altLang="zh-CN" dirty="0"/>
              <a:t>is</a:t>
            </a:r>
            <a:r>
              <a:rPr lang="zh-CN" altLang="en-US" dirty="0"/>
              <a:t> </a:t>
            </a:r>
            <a:r>
              <a:rPr lang="en-US" altLang="zh-CN" dirty="0"/>
              <a:t>also</a:t>
            </a:r>
            <a:r>
              <a:rPr lang="zh-CN" altLang="en-US" dirty="0"/>
              <a:t> </a:t>
            </a:r>
            <a:r>
              <a:rPr lang="en-US" altLang="zh-CN" dirty="0"/>
              <a:t>very</a:t>
            </a:r>
            <a:r>
              <a:rPr lang="zh-CN" altLang="en-US" dirty="0"/>
              <a:t> </a:t>
            </a:r>
            <a:r>
              <a:rPr lang="en-US" altLang="zh-CN" dirty="0"/>
              <a:t>important.</a:t>
            </a:r>
            <a:r>
              <a:rPr lang="zh-CN" altLang="en-US" dirty="0"/>
              <a:t> </a:t>
            </a:r>
            <a:endParaRPr lang="en-US" altLang="zh-CN" dirty="0"/>
          </a:p>
          <a:p>
            <a:pPr marL="0" lvl="0" indent="0" algn="l" rtl="0">
              <a:spcBef>
                <a:spcPts val="0"/>
              </a:spcBef>
              <a:spcAft>
                <a:spcPts val="0"/>
              </a:spcAft>
              <a:buNone/>
            </a:pPr>
            <a:endParaRPr lang="en-US" altLang="zh-CN" dirty="0"/>
          </a:p>
          <a:p>
            <a:pPr marL="0" lvl="0" indent="0" algn="l" rtl="0">
              <a:spcBef>
                <a:spcPts val="0"/>
              </a:spcBef>
              <a:spcAft>
                <a:spcPts val="0"/>
              </a:spcAft>
              <a:buNone/>
            </a:pPr>
            <a:r>
              <a:rPr lang="en-US" altLang="zh-CN" dirty="0"/>
              <a:t>S</a:t>
            </a:r>
            <a:r>
              <a:rPr lang="en" dirty="0" err="1"/>
              <a:t>hrinking</a:t>
            </a:r>
            <a:r>
              <a:rPr lang="en" dirty="0"/>
              <a:t> time to recover by a factor of ten is just as valuable as stretching time to fail by a factor of ten. If we assume that MTTF is much larger than MTTR. </a:t>
            </a:r>
          </a:p>
          <a:p>
            <a:pPr marL="0" lvl="0" indent="0" algn="l" rtl="0">
              <a:spcBef>
                <a:spcPts val="0"/>
              </a:spcBef>
              <a:spcAft>
                <a:spcPts val="0"/>
              </a:spcAft>
              <a:buNone/>
            </a:pPr>
            <a:r>
              <a:rPr lang="en" dirty="0"/>
              <a:t>From a research perspective, there may be more opportunities for improving MTTR</a:t>
            </a:r>
            <a:r>
              <a:rPr lang="zh-CN" altLang="en-US" dirty="0"/>
              <a:t>  </a:t>
            </a:r>
            <a:r>
              <a:rPr lang="en-US" altLang="zh-CN" dirty="0"/>
              <a:t>as</a:t>
            </a:r>
            <a:r>
              <a:rPr lang="zh-CN" altLang="en-US" dirty="0"/>
              <a:t> </a:t>
            </a:r>
            <a:r>
              <a:rPr lang="en-US" altLang="zh-CN" dirty="0"/>
              <a:t>they</a:t>
            </a:r>
            <a:r>
              <a:rPr lang="zh-CN" altLang="en-US" dirty="0"/>
              <a:t> </a:t>
            </a:r>
            <a:r>
              <a:rPr lang="en-US" altLang="zh-CN" dirty="0"/>
              <a:t>feel</a:t>
            </a:r>
            <a:r>
              <a:rPr lang="zh-CN" altLang="en-US" dirty="0"/>
              <a:t> </a:t>
            </a:r>
            <a:r>
              <a:rPr lang="en-US" altLang="zh-CN" dirty="0"/>
              <a:t>it's</a:t>
            </a:r>
            <a:r>
              <a:rPr lang="zh-CN" altLang="en-US" dirty="0"/>
              <a:t> </a:t>
            </a:r>
            <a:r>
              <a:rPr lang="en-US" altLang="zh-CN" dirty="0"/>
              <a:t>not</a:t>
            </a:r>
            <a:r>
              <a:rPr lang="zh-CN" altLang="en-US" dirty="0"/>
              <a:t> </a:t>
            </a:r>
            <a:r>
              <a:rPr lang="en-US" altLang="zh-CN" dirty="0"/>
              <a:t>well-studied</a:t>
            </a:r>
            <a:r>
              <a:rPr lang="en" dirty="0"/>
              <a:t>. </a:t>
            </a:r>
          </a:p>
          <a:p>
            <a:pPr marL="0" lvl="0" indent="0" algn="l" rtl="0">
              <a:spcBef>
                <a:spcPts val="0"/>
              </a:spcBef>
              <a:spcAft>
                <a:spcPts val="0"/>
              </a:spcAft>
              <a:buNone/>
            </a:pPr>
            <a:endParaRPr dirty="0"/>
          </a:p>
          <a:p>
            <a:pPr marL="0" lvl="0" indent="0" algn="l" rtl="0">
              <a:spcBef>
                <a:spcPts val="0"/>
              </a:spcBef>
              <a:spcAft>
                <a:spcPts val="0"/>
              </a:spcAft>
              <a:buNone/>
            </a:pPr>
            <a:r>
              <a:rPr lang="en" dirty="0"/>
              <a:t>* A side benefit of reducing recovery time is its impact on cost of ownership. Lowering MTTR reduces money lost to downtime. </a:t>
            </a:r>
            <a:endParaRPr dirty="0"/>
          </a:p>
          <a:p>
            <a:pPr marL="0" lvl="0" indent="0" algn="l" rtl="0">
              <a:spcBef>
                <a:spcPts val="0"/>
              </a:spcBef>
              <a:spcAft>
                <a:spcPts val="0"/>
              </a:spcAft>
              <a:buNone/>
            </a:pPr>
            <a:r>
              <a:rPr lang="en" dirty="0"/>
              <a:t>* A second benefit is </a:t>
            </a:r>
            <a:r>
              <a:rPr lang="en" dirty="0">
                <a:solidFill>
                  <a:schemeClr val="dk1"/>
                </a:solidFill>
              </a:rPr>
              <a:t>lower the human component of cost of ownership</a:t>
            </a:r>
            <a:r>
              <a:rPr lang="en" dirty="0"/>
              <a:t>. Since a third to half of a system admin’s time may be spent recovering from failures or preparing for the </a:t>
            </a:r>
            <a:r>
              <a:rPr lang="en-US" altLang="zh-CN" dirty="0"/>
              <a:t>future</a:t>
            </a:r>
            <a:r>
              <a:rPr lang="zh-CN" altLang="en-US" dirty="0"/>
              <a:t> </a:t>
            </a:r>
            <a:r>
              <a:rPr lang="en" dirty="0"/>
              <a:t>failure.</a:t>
            </a:r>
            <a:endParaRPr dirty="0"/>
          </a:p>
          <a:p>
            <a:pPr marL="0" lvl="0" indent="0" algn="l" rtl="0">
              <a:spcBef>
                <a:spcPts val="0"/>
              </a:spcBef>
              <a:spcAft>
                <a:spcPts val="0"/>
              </a:spcAft>
              <a:buNone/>
            </a:pPr>
            <a:r>
              <a:rPr lang="en-US" altLang="zh-CN" dirty="0"/>
              <a:t>So</a:t>
            </a:r>
            <a:r>
              <a:rPr lang="zh-CN" altLang="en-US" dirty="0"/>
              <a:t> </a:t>
            </a:r>
            <a:r>
              <a:rPr lang="en-US" altLang="zh-CN" dirty="0"/>
              <a:t>fast</a:t>
            </a:r>
            <a:r>
              <a:rPr lang="zh-CN" altLang="en-US" dirty="0"/>
              <a:t> </a:t>
            </a:r>
            <a:r>
              <a:rPr lang="en-US" altLang="zh-CN" dirty="0"/>
              <a:t>recovery</a:t>
            </a:r>
            <a:r>
              <a:rPr lang="zh-CN" altLang="en-US" dirty="0"/>
              <a:t> </a:t>
            </a:r>
            <a:r>
              <a:rPr lang="en-US" altLang="zh-CN" dirty="0"/>
              <a:t>can</a:t>
            </a:r>
            <a:r>
              <a:rPr lang="zh-CN" altLang="en-US" dirty="0"/>
              <a:t> </a:t>
            </a:r>
            <a:r>
              <a:rPr lang="en-US" altLang="zh-CN" dirty="0"/>
              <a:t>help</a:t>
            </a:r>
            <a:r>
              <a:rPr lang="zh-CN" altLang="en-US" dirty="0"/>
              <a:t> </a:t>
            </a:r>
            <a:r>
              <a:rPr lang="en-US" altLang="zh-CN" dirty="0"/>
              <a:t>reduce</a:t>
            </a:r>
            <a:r>
              <a:rPr lang="zh-CN" altLang="en-US" dirty="0"/>
              <a:t> </a:t>
            </a:r>
            <a:r>
              <a:rPr lang="en-US" altLang="zh-CN" dirty="0"/>
              <a:t>this</a:t>
            </a:r>
            <a:r>
              <a:rPr lang="zh-CN" altLang="en-US" dirty="0"/>
              <a:t> </a:t>
            </a:r>
            <a:r>
              <a:rPr lang="en-US" altLang="zh-CN" dirty="0"/>
              <a:t>cost</a:t>
            </a:r>
            <a:r>
              <a:rPr lang="zh-CN" altLang="en-US" dirty="0"/>
              <a:t> </a:t>
            </a:r>
            <a:r>
              <a:rPr lang="en-US" altLang="zh-CN" dirty="0"/>
              <a:t>as</a:t>
            </a:r>
            <a:r>
              <a:rPr lang="zh-CN" altLang="en-US" dirty="0"/>
              <a:t> </a:t>
            </a:r>
            <a:r>
              <a:rPr lang="en-US" altLang="zh-CN" dirty="0"/>
              <a:t>well.</a:t>
            </a:r>
          </a:p>
          <a:p>
            <a:pPr marL="0" lvl="0" indent="0" algn="l" rtl="0">
              <a:spcBef>
                <a:spcPts val="0"/>
              </a:spcBef>
              <a:spcAft>
                <a:spcPts val="0"/>
              </a:spcAft>
              <a:buNone/>
            </a:pPr>
            <a:endParaRPr lang="en" dirty="0"/>
          </a:p>
          <a:p>
            <a:pPr marL="0" lvl="0" indent="0" algn="l" rtl="0">
              <a:spcBef>
                <a:spcPts val="0"/>
              </a:spcBef>
              <a:spcAft>
                <a:spcPts val="0"/>
              </a:spcAft>
              <a:buNone/>
            </a:pPr>
            <a:r>
              <a:rPr lang="en-US" altLang="zh-CN" dirty="0"/>
              <a:t>Note</a:t>
            </a:r>
            <a:r>
              <a:rPr lang="zh-CN" altLang="en-US" dirty="0"/>
              <a:t> </a:t>
            </a:r>
            <a:r>
              <a:rPr lang="en-US" altLang="zh-CN" dirty="0"/>
              <a:t>that</a:t>
            </a:r>
            <a:r>
              <a:rPr lang="zh-CN" altLang="en-US" dirty="0"/>
              <a:t> </a:t>
            </a:r>
            <a:r>
              <a:rPr lang="en-US" altLang="zh-CN" dirty="0"/>
              <a:t>t</a:t>
            </a:r>
            <a:r>
              <a:rPr lang="en" dirty="0"/>
              <a:t>his is how </a:t>
            </a:r>
            <a:r>
              <a:rPr lang="en-US" altLang="zh-CN" dirty="0"/>
              <a:t>they</a:t>
            </a:r>
            <a:r>
              <a:rPr lang="en" dirty="0"/>
              <a:t> motivate the problem, but I feel when </a:t>
            </a:r>
            <a:r>
              <a:rPr lang="en-US" altLang="zh-CN" dirty="0"/>
              <a:t>they</a:t>
            </a:r>
            <a:r>
              <a:rPr lang="zh-CN" altLang="en-US" dirty="0"/>
              <a:t> </a:t>
            </a:r>
            <a:r>
              <a:rPr lang="en" dirty="0"/>
              <a:t>talking about Recovery</a:t>
            </a:r>
            <a:r>
              <a:rPr lang="en-US" altLang="zh-CN" dirty="0"/>
              <a:t>,</a:t>
            </a:r>
            <a:r>
              <a:rPr lang="zh-CN" altLang="en-US" dirty="0"/>
              <a:t> </a:t>
            </a:r>
            <a:r>
              <a:rPr lang="en-US" altLang="zh-CN" dirty="0"/>
              <a:t>reducing</a:t>
            </a:r>
            <a:r>
              <a:rPr lang="zh-CN" altLang="en-US" dirty="0"/>
              <a:t> </a:t>
            </a:r>
            <a:r>
              <a:rPr lang="en-US" altLang="zh-CN" dirty="0"/>
              <a:t>MTTR</a:t>
            </a:r>
            <a:r>
              <a:rPr lang="zh-CN" altLang="en-US" dirty="0"/>
              <a:t> </a:t>
            </a:r>
            <a:r>
              <a:rPr lang="en-US" altLang="zh-CN" dirty="0"/>
              <a:t>is</a:t>
            </a:r>
            <a:r>
              <a:rPr lang="zh-CN" altLang="en-US" dirty="0"/>
              <a:t> </a:t>
            </a:r>
            <a:r>
              <a:rPr lang="en-US" altLang="zh-CN" dirty="0"/>
              <a:t>just</a:t>
            </a:r>
            <a:r>
              <a:rPr lang="zh-CN" altLang="en-US" dirty="0"/>
              <a:t> </a:t>
            </a:r>
            <a:r>
              <a:rPr lang="en-US" altLang="zh-CN" dirty="0"/>
              <a:t>part</a:t>
            </a:r>
            <a:r>
              <a:rPr lang="zh-CN" altLang="en-US" dirty="0"/>
              <a:t> </a:t>
            </a:r>
            <a:r>
              <a:rPr lang="en-US" altLang="zh-CN" dirty="0"/>
              <a:t>of</a:t>
            </a:r>
            <a:r>
              <a:rPr lang="zh-CN" altLang="en-US" dirty="0"/>
              <a:t> </a:t>
            </a:r>
            <a:r>
              <a:rPr lang="en-US" altLang="zh-CN" dirty="0"/>
              <a:t>it</a:t>
            </a:r>
            <a:r>
              <a:rPr lang="en" dirty="0"/>
              <a:t>. Because I feel recovery also helps with MTTF a lot</a:t>
            </a:r>
            <a:r>
              <a:rPr lang="zh-CN" altLang="en-US" dirty="0"/>
              <a:t> </a:t>
            </a:r>
            <a:r>
              <a:rPr lang="en-US" altLang="zh-CN" dirty="0"/>
              <a:t>when</a:t>
            </a:r>
            <a:r>
              <a:rPr lang="zh-CN" altLang="en-US" dirty="0"/>
              <a:t> </a:t>
            </a:r>
            <a:r>
              <a:rPr lang="en-US" altLang="zh-CN" dirty="0"/>
              <a:t>you</a:t>
            </a:r>
            <a:r>
              <a:rPr lang="zh-CN" altLang="en-US" dirty="0"/>
              <a:t> </a:t>
            </a:r>
            <a:r>
              <a:rPr lang="en-US" altLang="zh-CN" dirty="0"/>
              <a:t>mask</a:t>
            </a:r>
            <a:r>
              <a:rPr lang="zh-CN" altLang="en-US" dirty="0"/>
              <a:t> </a:t>
            </a:r>
            <a:r>
              <a:rPr lang="en-US" altLang="zh-CN" dirty="0"/>
              <a:t>the</a:t>
            </a:r>
            <a:r>
              <a:rPr lang="zh-CN" altLang="en-US" dirty="0"/>
              <a:t> </a:t>
            </a:r>
            <a:r>
              <a:rPr lang="en-US" altLang="zh-CN" dirty="0"/>
              <a:t>error</a:t>
            </a:r>
            <a:r>
              <a:rPr lang="en" dirty="0"/>
              <a:t>,</a:t>
            </a:r>
            <a:r>
              <a:rPr lang="zh-CN" altLang="en-US" dirty="0"/>
              <a:t> </a:t>
            </a:r>
            <a:r>
              <a:rPr lang="en-US" altLang="zh-CN" dirty="0"/>
              <a:t>then</a:t>
            </a:r>
            <a:r>
              <a:rPr lang="zh-CN" altLang="en-US" dirty="0"/>
              <a:t> </a:t>
            </a:r>
            <a:r>
              <a:rPr lang="en-US" altLang="zh-CN" dirty="0"/>
              <a:t>you</a:t>
            </a:r>
            <a:r>
              <a:rPr lang="zh-CN" altLang="en-US" dirty="0"/>
              <a:t> </a:t>
            </a:r>
            <a:r>
              <a:rPr lang="en-US" altLang="zh-CN" dirty="0"/>
              <a:t>can</a:t>
            </a:r>
            <a:r>
              <a:rPr lang="zh-CN" altLang="en-US" dirty="0"/>
              <a:t> </a:t>
            </a:r>
            <a:r>
              <a:rPr lang="en-US" altLang="zh-CN" dirty="0"/>
              <a:t>have</a:t>
            </a:r>
            <a:r>
              <a:rPr lang="zh-CN" altLang="en-US" dirty="0"/>
              <a:t> </a:t>
            </a:r>
            <a:r>
              <a:rPr lang="en-US" altLang="zh-CN" dirty="0"/>
              <a:t>redundancy</a:t>
            </a:r>
            <a:r>
              <a:rPr lang="zh-CN" altLang="en-US" dirty="0"/>
              <a:t> </a:t>
            </a:r>
            <a:r>
              <a:rPr lang="en-US" altLang="zh-CN" dirty="0"/>
              <a:t>or</a:t>
            </a:r>
            <a:r>
              <a:rPr lang="zh-CN" altLang="en-US" dirty="0"/>
              <a:t> </a:t>
            </a:r>
            <a:r>
              <a:rPr lang="en-US" altLang="zh-CN" dirty="0"/>
              <a:t>rollforward,</a:t>
            </a:r>
            <a:r>
              <a:rPr lang="zh-CN" altLang="en-US" dirty="0"/>
              <a:t> </a:t>
            </a:r>
            <a:r>
              <a:rPr lang="en-US" altLang="zh-CN" dirty="0"/>
              <a:t>etc.</a:t>
            </a:r>
            <a:r>
              <a:rPr lang="en" dirty="0"/>
              <a:t> </a:t>
            </a:r>
          </a:p>
          <a:p>
            <a:pPr marL="0" lvl="0" indent="0" algn="l" rtl="0">
              <a:spcBef>
                <a:spcPts val="0"/>
              </a:spcBef>
              <a:spcAft>
                <a:spcPts val="0"/>
              </a:spcAft>
              <a:buNone/>
            </a:pPr>
            <a:r>
              <a:rPr lang="en" dirty="0"/>
              <a:t>In their case study, they also have cases that help with MTTF, like fault injection and redundancy</a:t>
            </a:r>
            <a:r>
              <a:rPr lang="zh-CN" altLang="en-US" dirty="0"/>
              <a:t> </a:t>
            </a:r>
            <a:r>
              <a:rPr lang="en-US" altLang="zh-CN" dirty="0"/>
              <a:t>to</a:t>
            </a:r>
            <a:r>
              <a:rPr lang="zh-CN" altLang="en-US" dirty="0"/>
              <a:t> </a:t>
            </a:r>
            <a:r>
              <a:rPr lang="en-US" altLang="zh-CN" dirty="0"/>
              <a:t>survive</a:t>
            </a:r>
            <a:r>
              <a:rPr lang="zh-CN" altLang="en-US" dirty="0"/>
              <a:t> </a:t>
            </a:r>
            <a:r>
              <a:rPr lang="en-US" altLang="zh-CN" dirty="0"/>
              <a:t>faults</a:t>
            </a:r>
            <a:r>
              <a:rPr lang="en"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Any questions? </a:t>
            </a:r>
            <a:endParaRPr dirty="0"/>
          </a:p>
        </p:txBody>
      </p:sp>
    </p:spTree>
    <p:extLst>
      <p:ext uri="{BB962C8B-B14F-4D97-AF65-F5344CB8AC3E}">
        <p14:creationId xmlns:p14="http://schemas.microsoft.com/office/powerpoint/2010/main" val="1172867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bd3a63da3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bd3a63da3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solidFill>
                  <a:schemeClr val="dk1"/>
                </a:solidFill>
              </a:rPr>
              <a:t>Here</a:t>
            </a:r>
            <a:r>
              <a:rPr lang="zh-CN" altLang="en-US" dirty="0">
                <a:solidFill>
                  <a:schemeClr val="dk1"/>
                </a:solidFill>
              </a:rPr>
              <a:t> </a:t>
            </a:r>
            <a:r>
              <a:rPr lang="en-US" altLang="zh-CN" dirty="0">
                <a:solidFill>
                  <a:schemeClr val="dk1"/>
                </a:solidFill>
              </a:rPr>
              <a:t>they</a:t>
            </a:r>
            <a:r>
              <a:rPr lang="zh-CN" altLang="en-US" dirty="0">
                <a:solidFill>
                  <a:schemeClr val="dk1"/>
                </a:solidFill>
              </a:rPr>
              <a:t> </a:t>
            </a:r>
            <a:r>
              <a:rPr lang="en-US" altLang="zh-CN" dirty="0">
                <a:solidFill>
                  <a:schemeClr val="dk1"/>
                </a:solidFill>
              </a:rPr>
              <a:t>compare</a:t>
            </a:r>
            <a:r>
              <a:rPr lang="zh-CN" altLang="en-US" dirty="0">
                <a:solidFill>
                  <a:schemeClr val="dk1"/>
                </a:solidFill>
              </a:rPr>
              <a:t> </a:t>
            </a:r>
            <a:r>
              <a:rPr lang="en-US" altLang="zh-CN" dirty="0">
                <a:solidFill>
                  <a:schemeClr val="dk1"/>
                </a:solidFill>
              </a:rPr>
              <a:t>MTTR</a:t>
            </a:r>
            <a:r>
              <a:rPr lang="zh-CN" altLang="en-US" dirty="0">
                <a:solidFill>
                  <a:schemeClr val="dk1"/>
                </a:solidFill>
              </a:rPr>
              <a:t> </a:t>
            </a:r>
            <a:r>
              <a:rPr lang="en-US" altLang="zh-CN" dirty="0">
                <a:solidFill>
                  <a:schemeClr val="dk1"/>
                </a:solidFill>
              </a:rPr>
              <a:t>and</a:t>
            </a:r>
            <a:r>
              <a:rPr lang="zh-CN" altLang="en-US" dirty="0">
                <a:solidFill>
                  <a:schemeClr val="dk1"/>
                </a:solidFill>
              </a:rPr>
              <a:t> </a:t>
            </a:r>
            <a:r>
              <a:rPr lang="en-US" altLang="zh-CN" dirty="0">
                <a:solidFill>
                  <a:schemeClr val="dk1"/>
                </a:solidFill>
              </a:rPr>
              <a:t>MTTF.</a:t>
            </a:r>
          </a:p>
          <a:p>
            <a:pPr marL="0" lvl="0" indent="0" algn="l" rtl="0">
              <a:spcBef>
                <a:spcPts val="0"/>
              </a:spcBef>
              <a:spcAft>
                <a:spcPts val="0"/>
              </a:spcAft>
              <a:buNone/>
            </a:pPr>
            <a:r>
              <a:rPr lang="en-US" altLang="zh-CN" dirty="0">
                <a:solidFill>
                  <a:schemeClr val="dk1"/>
                </a:solidFill>
              </a:rPr>
              <a:t>One</a:t>
            </a:r>
            <a:r>
              <a:rPr lang="zh-CN" altLang="en-US" dirty="0">
                <a:solidFill>
                  <a:schemeClr val="dk1"/>
                </a:solidFill>
              </a:rPr>
              <a:t> </a:t>
            </a:r>
            <a:r>
              <a:rPr lang="en-US" altLang="zh-CN" dirty="0">
                <a:solidFill>
                  <a:schemeClr val="dk1"/>
                </a:solidFill>
              </a:rPr>
              <a:t>point</a:t>
            </a:r>
            <a:r>
              <a:rPr lang="zh-CN" altLang="en-US" dirty="0">
                <a:solidFill>
                  <a:schemeClr val="dk1"/>
                </a:solidFill>
              </a:rPr>
              <a:t> </a:t>
            </a:r>
            <a:r>
              <a:rPr lang="en-US" altLang="zh-CN" dirty="0">
                <a:solidFill>
                  <a:schemeClr val="dk1"/>
                </a:solidFill>
              </a:rPr>
              <a:t>they</a:t>
            </a:r>
            <a:r>
              <a:rPr lang="zh-CN" altLang="en-US" dirty="0">
                <a:solidFill>
                  <a:schemeClr val="dk1"/>
                </a:solidFill>
              </a:rPr>
              <a:t> </a:t>
            </a:r>
            <a:r>
              <a:rPr lang="en-US" altLang="zh-CN" dirty="0">
                <a:solidFill>
                  <a:schemeClr val="dk1"/>
                </a:solidFill>
              </a:rPr>
              <a:t>mentioned</a:t>
            </a:r>
            <a:r>
              <a:rPr lang="zh-CN" altLang="en-US" dirty="0">
                <a:solidFill>
                  <a:schemeClr val="dk1"/>
                </a:solidFill>
              </a:rPr>
              <a:t> </a:t>
            </a:r>
            <a:r>
              <a:rPr lang="en-US" altLang="zh-CN" dirty="0">
                <a:solidFill>
                  <a:schemeClr val="dk1"/>
                </a:solidFill>
              </a:rPr>
              <a:t>is</a:t>
            </a:r>
            <a:r>
              <a:rPr lang="zh-CN" altLang="en-US" dirty="0">
                <a:solidFill>
                  <a:schemeClr val="dk1"/>
                </a:solidFill>
              </a:rPr>
              <a:t> </a:t>
            </a:r>
            <a:r>
              <a:rPr lang="en" dirty="0">
                <a:solidFill>
                  <a:schemeClr val="dk1"/>
                </a:solidFill>
              </a:rPr>
              <a:t>the cost of downtime is not linear</a:t>
            </a:r>
            <a:r>
              <a:rPr lang="en-US" altLang="zh-CN" dirty="0">
                <a:solidFill>
                  <a:schemeClr val="dk1"/>
                </a:solidFill>
              </a:rPr>
              <a:t>,</a:t>
            </a:r>
            <a:r>
              <a:rPr lang="zh-CN" altLang="en-US" dirty="0">
                <a:solidFill>
                  <a:schemeClr val="dk1"/>
                </a:solidFill>
              </a:rPr>
              <a:t> </a:t>
            </a:r>
            <a:r>
              <a:rPr lang="en" dirty="0"/>
              <a:t>Reducing MTTR has non-linear benefits</a:t>
            </a:r>
            <a:r>
              <a:rPr lang="en" dirty="0">
                <a:solidFill>
                  <a:schemeClr val="dk1"/>
                </a:solidFill>
              </a:rPr>
              <a:t>. </a:t>
            </a:r>
          </a:p>
          <a:p>
            <a:pPr marL="0" lvl="0" indent="0" algn="l" rtl="0">
              <a:spcBef>
                <a:spcPts val="0"/>
              </a:spcBef>
              <a:spcAft>
                <a:spcPts val="0"/>
              </a:spcAft>
              <a:buNone/>
            </a:pPr>
            <a:r>
              <a:rPr lang="en" dirty="0">
                <a:solidFill>
                  <a:schemeClr val="dk1"/>
                </a:solidFill>
              </a:rPr>
              <a:t>Five seconds of downtime probably costs </a:t>
            </a:r>
            <a:r>
              <a:rPr lang="en-US" altLang="zh-CN" dirty="0">
                <a:solidFill>
                  <a:schemeClr val="dk1"/>
                </a:solidFill>
              </a:rPr>
              <a:t>little</a:t>
            </a:r>
            <a:r>
              <a:rPr lang="en" dirty="0">
                <a:solidFill>
                  <a:schemeClr val="dk1"/>
                </a:solidFill>
              </a:rPr>
              <a:t>, five hours may waste a day of wages and a day of income of a company, and five </a:t>
            </a:r>
            <a:r>
              <a:rPr lang="en-US" altLang="zh-CN" dirty="0">
                <a:solidFill>
                  <a:schemeClr val="dk1"/>
                </a:solidFill>
              </a:rPr>
              <a:t>days</a:t>
            </a:r>
            <a:r>
              <a:rPr lang="zh-CN" altLang="en-US" dirty="0">
                <a:solidFill>
                  <a:schemeClr val="dk1"/>
                </a:solidFill>
              </a:rPr>
              <a:t> </a:t>
            </a:r>
            <a:r>
              <a:rPr lang="en" dirty="0">
                <a:solidFill>
                  <a:schemeClr val="dk1"/>
                </a:solidFill>
              </a:rPr>
              <a:t>weeks may drive a company out of business</a:t>
            </a:r>
            <a:r>
              <a:rPr lang="zh-CN" altLang="en-US" dirty="0">
                <a:solidFill>
                  <a:schemeClr val="dk1"/>
                </a:solidFill>
              </a:rPr>
              <a:t> </a:t>
            </a:r>
            <a:r>
              <a:rPr lang="en-US" altLang="zh-CN" dirty="0">
                <a:solidFill>
                  <a:schemeClr val="dk1"/>
                </a:solidFill>
              </a:rPr>
              <a:t>for</a:t>
            </a:r>
            <a:r>
              <a:rPr lang="zh-CN" altLang="en-US" dirty="0">
                <a:solidFill>
                  <a:schemeClr val="dk1"/>
                </a:solidFill>
              </a:rPr>
              <a:t> </a:t>
            </a:r>
            <a:r>
              <a:rPr lang="en-US" altLang="zh-CN" dirty="0">
                <a:solidFill>
                  <a:schemeClr val="dk1"/>
                </a:solidFill>
              </a:rPr>
              <a:t>critical</a:t>
            </a:r>
            <a:r>
              <a:rPr lang="zh-CN" altLang="en-US" dirty="0">
                <a:solidFill>
                  <a:schemeClr val="dk1"/>
                </a:solidFill>
              </a:rPr>
              <a:t> </a:t>
            </a:r>
            <a:r>
              <a:rPr lang="en-US" altLang="zh-CN" dirty="0">
                <a:solidFill>
                  <a:schemeClr val="dk1"/>
                </a:solidFill>
              </a:rPr>
              <a:t>services</a:t>
            </a:r>
            <a:r>
              <a:rPr lang="zh-CN" altLang="en-US" dirty="0">
                <a:solidFill>
                  <a:schemeClr val="dk1"/>
                </a:solidFill>
              </a:rPr>
              <a:t> </a:t>
            </a:r>
            <a:r>
              <a:rPr lang="en-US" altLang="zh-CN" dirty="0">
                <a:solidFill>
                  <a:schemeClr val="dk1"/>
                </a:solidFill>
              </a:rPr>
              <a:t>like</a:t>
            </a:r>
            <a:r>
              <a:rPr lang="zh-CN" altLang="en-US" dirty="0">
                <a:solidFill>
                  <a:schemeClr val="dk1"/>
                </a:solidFill>
              </a:rPr>
              <a:t> </a:t>
            </a:r>
            <a:r>
              <a:rPr lang="en-US" altLang="zh-CN" dirty="0">
                <a:solidFill>
                  <a:schemeClr val="dk1"/>
                </a:solidFill>
              </a:rPr>
              <a:t>finance</a:t>
            </a:r>
            <a:r>
              <a:rPr lang="en" dirty="0">
                <a:solidFill>
                  <a:schemeClr val="dk1"/>
                </a:solidFill>
              </a:rPr>
              <a:t>. Thus, reducing MTTR may have nonlinear benefits on cost of downtime. </a:t>
            </a:r>
            <a:endParaRPr dirty="0">
              <a:solidFill>
                <a:schemeClr val="dk1"/>
              </a:solidFill>
            </a:endParaRPr>
          </a:p>
          <a:p>
            <a:pPr marL="0" lvl="0" indent="0" algn="l" rtl="0">
              <a:spcBef>
                <a:spcPts val="0"/>
              </a:spcBef>
              <a:spcAft>
                <a:spcPts val="0"/>
              </a:spcAft>
              <a:buNone/>
            </a:pPr>
            <a:r>
              <a:rPr lang="en" dirty="0">
                <a:solidFill>
                  <a:schemeClr val="dk1"/>
                </a:solidFill>
              </a:rPr>
              <a:t>Another example is two seconds is the threshold in terms of an average online shopper's expectation for a web page to load and they will wait no more than 2 seconds before leaving the site.</a:t>
            </a:r>
            <a:endParaRPr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e5e712e4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e5e712e4c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Let‘s think about a case for Google’s outage in Aug last year. </a:t>
            </a:r>
            <a:r>
              <a:rPr lang="en-US" altLang="zh-CN" dirty="0">
                <a:solidFill>
                  <a:schemeClr val="dk1"/>
                </a:solidFill>
              </a:rPr>
              <a:t>It’s</a:t>
            </a:r>
            <a:r>
              <a:rPr lang="zh-CN" altLang="en-US" dirty="0">
                <a:solidFill>
                  <a:schemeClr val="dk1"/>
                </a:solidFill>
              </a:rPr>
              <a:t> </a:t>
            </a:r>
            <a:r>
              <a:rPr lang="en-US" altLang="zh-CN" dirty="0">
                <a:solidFill>
                  <a:schemeClr val="dk1"/>
                </a:solidFill>
              </a:rPr>
              <a:t>reported</a:t>
            </a:r>
            <a:r>
              <a:rPr lang="zh-CN" altLang="en-US" dirty="0">
                <a:solidFill>
                  <a:schemeClr val="dk1"/>
                </a:solidFill>
              </a:rPr>
              <a:t> </a:t>
            </a:r>
            <a:r>
              <a:rPr lang="en-US" altLang="zh-CN" dirty="0">
                <a:solidFill>
                  <a:schemeClr val="dk1"/>
                </a:solidFill>
              </a:rPr>
              <a:t>in</a:t>
            </a:r>
            <a:r>
              <a:rPr lang="zh-CN" altLang="en-US" dirty="0">
                <a:solidFill>
                  <a:schemeClr val="dk1"/>
                </a:solidFill>
              </a:rPr>
              <a:t> </a:t>
            </a:r>
            <a:r>
              <a:rPr lang="en-US" altLang="zh-CN" dirty="0">
                <a:solidFill>
                  <a:schemeClr val="dk1"/>
                </a:solidFill>
              </a:rPr>
              <a:t>news</a:t>
            </a:r>
            <a:r>
              <a:rPr lang="zh-CN" altLang="en-US" dirty="0">
                <a:solidFill>
                  <a:schemeClr val="dk1"/>
                </a:solidFill>
              </a:rPr>
              <a:t> </a:t>
            </a:r>
            <a:r>
              <a:rPr lang="en-US" altLang="zh-CN" dirty="0">
                <a:solidFill>
                  <a:schemeClr val="dk1"/>
                </a:solidFill>
              </a:rPr>
              <a:t>and</a:t>
            </a:r>
            <a:r>
              <a:rPr lang="zh-CN" altLang="en-US" dirty="0">
                <a:solidFill>
                  <a:schemeClr val="dk1"/>
                </a:solidFill>
              </a:rPr>
              <a:t> </a:t>
            </a:r>
            <a:r>
              <a:rPr lang="en" dirty="0">
                <a:solidFill>
                  <a:schemeClr val="dk1"/>
                </a:solidFill>
              </a:rPr>
              <a:t>It lasts for 6 hours while Gmail is down globally. </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be5e712e4c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be5e712e4c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Another case for the ground station for the satellites that receive data and send requests to the satellites.</a:t>
            </a:r>
            <a:endParaRPr dirty="0">
              <a:solidFill>
                <a:schemeClr val="dk1"/>
              </a:solidFill>
            </a:endParaRPr>
          </a:p>
          <a:p>
            <a:pPr marL="0" lvl="0" indent="0" algn="l" rtl="0">
              <a:spcBef>
                <a:spcPts val="0"/>
              </a:spcBef>
              <a:spcAft>
                <a:spcPts val="0"/>
              </a:spcAft>
              <a:buNone/>
            </a:pPr>
            <a:r>
              <a:rPr lang="en" dirty="0">
                <a:solidFill>
                  <a:schemeClr val="dk1"/>
                </a:solidFill>
              </a:rPr>
              <a:t>So they target for </a:t>
            </a:r>
            <a:r>
              <a:rPr lang="en" dirty="0" err="1">
                <a:solidFill>
                  <a:schemeClr val="dk1"/>
                </a:solidFill>
              </a:rPr>
              <a:t>hhigh</a:t>
            </a:r>
            <a:r>
              <a:rPr lang="en" dirty="0">
                <a:solidFill>
                  <a:schemeClr val="dk1"/>
                </a:solidFill>
              </a:rPr>
              <a:t> availability during the critical period when satellite passes overhead. This is a short time, maybe last for only several minutes.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Large MTTF does not guarantee a failure-free pass.</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Short MTTR help not lose the whole pass.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e5e712e4c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be5e712e4c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When</a:t>
            </a:r>
            <a:r>
              <a:rPr lang="zh-CN" altLang="en-US" dirty="0"/>
              <a:t> </a:t>
            </a:r>
            <a:r>
              <a:rPr lang="en-US" altLang="zh-CN" dirty="0"/>
              <a:t>they</a:t>
            </a:r>
            <a:r>
              <a:rPr lang="zh-CN" altLang="en-US" dirty="0"/>
              <a:t> </a:t>
            </a:r>
            <a:r>
              <a:rPr lang="en-US" altLang="zh-CN" dirty="0"/>
              <a:t>compare</a:t>
            </a:r>
            <a:r>
              <a:rPr lang="zh-CN" altLang="en-US" dirty="0"/>
              <a:t> </a:t>
            </a:r>
            <a:r>
              <a:rPr lang="en-US" altLang="zh-CN" dirty="0"/>
              <a:t>ROC</a:t>
            </a:r>
            <a:r>
              <a:rPr lang="zh-CN" altLang="en-US" dirty="0"/>
              <a:t> </a:t>
            </a:r>
            <a:r>
              <a:rPr lang="en-US" altLang="zh-CN" dirty="0"/>
              <a:t>with</a:t>
            </a:r>
            <a:r>
              <a:rPr lang="zh-CN" altLang="en-US" dirty="0"/>
              <a:t> </a:t>
            </a:r>
            <a:r>
              <a:rPr lang="en-US" altLang="zh-CN" dirty="0"/>
              <a:t>the</a:t>
            </a:r>
            <a:r>
              <a:rPr lang="zh-CN" altLang="en-US" dirty="0"/>
              <a:t> </a:t>
            </a:r>
            <a:r>
              <a:rPr lang="en-US" altLang="zh-CN" dirty="0"/>
              <a:t>traditional</a:t>
            </a:r>
            <a:r>
              <a:rPr lang="zh-CN" altLang="en-US" dirty="0"/>
              <a:t> </a:t>
            </a:r>
            <a:r>
              <a:rPr lang="en-US" altLang="zh-CN" dirty="0"/>
              <a:t>FT,</a:t>
            </a:r>
            <a:r>
              <a:rPr lang="zh-CN" altLang="en-US" dirty="0"/>
              <a:t> </a:t>
            </a:r>
            <a:r>
              <a:rPr lang="en-US" altLang="zh-CN" dirty="0"/>
              <a:t>here</a:t>
            </a:r>
            <a:r>
              <a:rPr lang="zh-CN" altLang="en-US" dirty="0"/>
              <a:t> </a:t>
            </a:r>
            <a:r>
              <a:rPr lang="en-US" altLang="zh-CN" dirty="0"/>
              <a:t>are</a:t>
            </a:r>
            <a:r>
              <a:rPr lang="zh-CN" altLang="en-US" dirty="0"/>
              <a:t> </a:t>
            </a:r>
            <a:r>
              <a:rPr lang="en-US" altLang="zh-CN" dirty="0"/>
              <a:t>some</a:t>
            </a:r>
            <a:r>
              <a:rPr lang="zh-CN" altLang="en-US" dirty="0"/>
              <a:t> </a:t>
            </a:r>
            <a:r>
              <a:rPr lang="en-US" altLang="zh-CN" dirty="0"/>
              <a:t>of</a:t>
            </a:r>
            <a:r>
              <a:rPr lang="zh-CN" altLang="en-US" dirty="0"/>
              <a:t> </a:t>
            </a:r>
            <a:r>
              <a:rPr lang="en-US" altLang="zh-CN" dirty="0"/>
              <a:t>the</a:t>
            </a:r>
            <a:r>
              <a:rPr lang="zh-CN" altLang="en-US" dirty="0"/>
              <a:t> </a:t>
            </a:r>
            <a:r>
              <a:rPr lang="en-US" altLang="zh-CN" dirty="0"/>
              <a:t>points</a:t>
            </a:r>
            <a:r>
              <a:rPr lang="zh-CN" altLang="en-US" dirty="0"/>
              <a:t> </a:t>
            </a:r>
            <a:r>
              <a:rPr lang="en-US" altLang="zh-CN" dirty="0"/>
              <a:t>they</a:t>
            </a:r>
            <a:r>
              <a:rPr lang="zh-CN" altLang="en-US" dirty="0"/>
              <a:t> </a:t>
            </a:r>
            <a:r>
              <a:rPr lang="en-US" altLang="zh-CN" dirty="0"/>
              <a:t>mentions</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I</a:t>
            </a:r>
            <a:r>
              <a:rPr lang="zh-CN" altLang="en-US" dirty="0"/>
              <a:t> </a:t>
            </a:r>
            <a:r>
              <a:rPr lang="en-US" altLang="zh-CN" dirty="0"/>
              <a:t>am</a:t>
            </a:r>
            <a:r>
              <a:rPr lang="zh-CN" altLang="en-US" dirty="0"/>
              <a:t> </a:t>
            </a:r>
            <a:r>
              <a:rPr lang="en-US" altLang="zh-CN" dirty="0"/>
              <a:t>not</a:t>
            </a:r>
            <a:r>
              <a:rPr lang="zh-CN" altLang="en-US" dirty="0"/>
              <a:t> </a:t>
            </a:r>
            <a:r>
              <a:rPr lang="en-US" altLang="zh-CN" dirty="0"/>
              <a:t>quite</a:t>
            </a:r>
            <a:r>
              <a:rPr lang="zh-CN" altLang="en-US" dirty="0"/>
              <a:t> </a:t>
            </a:r>
            <a:r>
              <a:rPr lang="en-US" altLang="zh-CN" dirty="0"/>
              <a:t>sure</a:t>
            </a:r>
            <a:r>
              <a:rPr lang="zh-CN" altLang="en-US" dirty="0"/>
              <a:t> </a:t>
            </a:r>
            <a:r>
              <a:rPr lang="en-US" altLang="zh-CN" dirty="0"/>
              <a:t>about</a:t>
            </a:r>
            <a:r>
              <a:rPr lang="zh-CN" altLang="en-US" dirty="0"/>
              <a:t> </a:t>
            </a:r>
            <a:r>
              <a:rPr lang="en-US" altLang="zh-CN" dirty="0"/>
              <a:t>the</a:t>
            </a:r>
            <a:r>
              <a:rPr lang="zh-CN" altLang="en-US" dirty="0"/>
              <a:t> </a:t>
            </a:r>
            <a:r>
              <a:rPr lang="en-US" altLang="zh-CN" dirty="0"/>
              <a:t>timeline</a:t>
            </a:r>
            <a:r>
              <a:rPr lang="zh-CN" altLang="en-US" dirty="0"/>
              <a:t> </a:t>
            </a:r>
            <a:r>
              <a:rPr lang="en-US" altLang="zh-CN" dirty="0"/>
              <a:t>of</a:t>
            </a:r>
            <a:r>
              <a:rPr lang="zh-CN" altLang="en-US" dirty="0"/>
              <a:t> </a:t>
            </a:r>
            <a:r>
              <a:rPr lang="en-US" altLang="zh-CN" dirty="0"/>
              <a:t>all</a:t>
            </a:r>
            <a:r>
              <a:rPr lang="zh-CN" altLang="en-US" dirty="0"/>
              <a:t> </a:t>
            </a:r>
            <a:r>
              <a:rPr lang="en-US" altLang="zh-CN" dirty="0"/>
              <a:t>kinds</a:t>
            </a:r>
            <a:r>
              <a:rPr lang="zh-CN" altLang="en-US" dirty="0"/>
              <a:t> </a:t>
            </a:r>
            <a:r>
              <a:rPr lang="en-US" altLang="zh-CN" dirty="0"/>
              <a:t>of</a:t>
            </a:r>
            <a:r>
              <a:rPr lang="zh-CN" altLang="en-US" dirty="0"/>
              <a:t> </a:t>
            </a:r>
            <a:r>
              <a:rPr lang="en-US" altLang="zh-CN" dirty="0"/>
              <a:t>techniques</a:t>
            </a:r>
            <a:r>
              <a:rPr lang="zh-CN" altLang="en-US" dirty="0"/>
              <a:t> </a:t>
            </a:r>
            <a:r>
              <a:rPr lang="en-US" altLang="zh-CN" dirty="0"/>
              <a:t>but</a:t>
            </a:r>
            <a:r>
              <a:rPr lang="zh-CN" altLang="en-US" dirty="0"/>
              <a:t> </a:t>
            </a:r>
            <a:r>
              <a:rPr lang="en-US" altLang="zh-CN" dirty="0"/>
              <a:t>I</a:t>
            </a:r>
            <a:r>
              <a:rPr lang="zh-CN" altLang="en-US" dirty="0"/>
              <a:t> </a:t>
            </a:r>
            <a:r>
              <a:rPr lang="en-US" altLang="zh-CN" dirty="0"/>
              <a:t>feel</a:t>
            </a:r>
            <a:r>
              <a:rPr lang="zh-CN" altLang="en-US" dirty="0"/>
              <a:t> </a:t>
            </a:r>
            <a:r>
              <a:rPr lang="en-US" altLang="zh-CN" dirty="0"/>
              <a:t>they</a:t>
            </a:r>
            <a:r>
              <a:rPr lang="zh-CN" altLang="en-US" dirty="0"/>
              <a:t> </a:t>
            </a:r>
            <a:r>
              <a:rPr lang="en-US" altLang="zh-CN" dirty="0"/>
              <a:t>are</a:t>
            </a:r>
            <a:r>
              <a:rPr lang="zh-CN" altLang="en-US" dirty="0"/>
              <a:t> </a:t>
            </a:r>
            <a:r>
              <a:rPr lang="en-US" altLang="zh-CN" dirty="0"/>
              <a:t>not</a:t>
            </a:r>
            <a:r>
              <a:rPr lang="zh-CN" altLang="en-US" dirty="0"/>
              <a:t> </a:t>
            </a:r>
            <a:r>
              <a:rPr lang="en-US" altLang="zh-CN" dirty="0"/>
              <a:t>all</a:t>
            </a:r>
            <a:r>
              <a:rPr lang="zh-CN" altLang="en-US" dirty="0"/>
              <a:t> </a:t>
            </a:r>
            <a:r>
              <a:rPr lang="en-US" altLang="zh-CN" dirty="0"/>
              <a:t>true</a:t>
            </a:r>
            <a:r>
              <a:rPr lang="zh-CN" altLang="en-US" dirty="0"/>
              <a:t> </a:t>
            </a:r>
            <a:r>
              <a:rPr lang="en-US" altLang="zh-CN" dirty="0"/>
              <a:t>and</a:t>
            </a:r>
            <a:r>
              <a:rPr lang="zh-CN" altLang="en-US" dirty="0"/>
              <a:t> </a:t>
            </a:r>
            <a:r>
              <a:rPr lang="en-US" altLang="zh-CN" dirty="0"/>
              <a:t>many</a:t>
            </a:r>
            <a:r>
              <a:rPr lang="zh-CN" altLang="en-US" dirty="0"/>
              <a:t> </a:t>
            </a:r>
            <a:r>
              <a:rPr lang="en-US" altLang="zh-CN" dirty="0"/>
              <a:t>works</a:t>
            </a:r>
            <a:r>
              <a:rPr lang="zh-CN" altLang="en-US" dirty="0"/>
              <a:t> </a:t>
            </a:r>
            <a:r>
              <a:rPr lang="en-US" altLang="zh-CN" dirty="0"/>
              <a:t>in</a:t>
            </a:r>
            <a:r>
              <a:rPr lang="zh-CN" altLang="en-US" dirty="0"/>
              <a:t> </a:t>
            </a:r>
            <a:r>
              <a:rPr lang="en-US" altLang="zh-CN" dirty="0"/>
              <a:t>the</a:t>
            </a:r>
            <a:r>
              <a:rPr lang="zh-CN" altLang="en-US" dirty="0"/>
              <a:t> </a:t>
            </a:r>
            <a:r>
              <a:rPr lang="en-US" altLang="zh-CN" dirty="0"/>
              <a:t>FT</a:t>
            </a:r>
            <a:r>
              <a:rPr lang="zh-CN" altLang="en-US" dirty="0"/>
              <a:t> </a:t>
            </a:r>
            <a:r>
              <a:rPr lang="en-US" altLang="zh-CN" dirty="0"/>
              <a:t>area</a:t>
            </a:r>
            <a:r>
              <a:rPr lang="zh-CN" altLang="en-US" dirty="0"/>
              <a:t> </a:t>
            </a:r>
            <a:r>
              <a:rPr lang="en-US" altLang="zh-CN" dirty="0"/>
              <a:t>is</a:t>
            </a:r>
            <a:r>
              <a:rPr lang="zh-CN" altLang="en-US" dirty="0"/>
              <a:t> </a:t>
            </a:r>
            <a:r>
              <a:rPr lang="en-US" altLang="zh-CN" dirty="0"/>
              <a:t>not</a:t>
            </a:r>
            <a:r>
              <a:rPr lang="zh-CN" altLang="en-US" dirty="0"/>
              <a:t> </a:t>
            </a:r>
            <a:r>
              <a:rPr lang="en-US" altLang="zh-CN" dirty="0"/>
              <a:t>well-studied.</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But</a:t>
            </a:r>
            <a:r>
              <a:rPr lang="zh-CN" altLang="en-US" dirty="0"/>
              <a:t> </a:t>
            </a:r>
            <a:r>
              <a:rPr lang="en-US" altLang="zh-CN" dirty="0"/>
              <a:t>it</a:t>
            </a:r>
            <a:r>
              <a:rPr lang="zh-CN" altLang="en-US" dirty="0"/>
              <a:t> </a:t>
            </a:r>
            <a:r>
              <a:rPr lang="en-US" altLang="zh-CN" dirty="0"/>
              <a:t>may</a:t>
            </a:r>
            <a:r>
              <a:rPr lang="zh-CN" altLang="en-US" dirty="0"/>
              <a:t> </a:t>
            </a:r>
            <a:r>
              <a:rPr lang="en-US" altLang="zh-CN" dirty="0"/>
              <a:t>be</a:t>
            </a:r>
            <a:r>
              <a:rPr lang="zh-CN" altLang="en-US" dirty="0"/>
              <a:t> </a:t>
            </a:r>
            <a:r>
              <a:rPr lang="en-US" altLang="zh-CN" dirty="0"/>
              <a:t>true</a:t>
            </a:r>
            <a:r>
              <a:rPr lang="zh-CN" altLang="en-US" dirty="0"/>
              <a:t> </a:t>
            </a:r>
            <a:r>
              <a:rPr lang="en-US" altLang="zh-CN" dirty="0"/>
              <a:t>that</a:t>
            </a:r>
            <a:r>
              <a:rPr lang="zh-CN" altLang="en-US" dirty="0"/>
              <a:t> </a:t>
            </a:r>
            <a:r>
              <a:rPr lang="en-US" altLang="zh-CN" dirty="0"/>
              <a:t>the</a:t>
            </a:r>
            <a:r>
              <a:rPr lang="zh-CN" altLang="en-US" dirty="0"/>
              <a:t> </a:t>
            </a:r>
            <a:r>
              <a:rPr lang="en-US" altLang="zh-CN" dirty="0"/>
              <a:t>system</a:t>
            </a:r>
            <a:r>
              <a:rPr lang="zh-CN" altLang="en-US" dirty="0"/>
              <a:t> </a:t>
            </a:r>
            <a:r>
              <a:rPr lang="en-US" altLang="zh-CN" dirty="0"/>
              <a:t>community</a:t>
            </a:r>
            <a:r>
              <a:rPr lang="zh-CN" altLang="en-US" dirty="0"/>
              <a:t> </a:t>
            </a:r>
            <a:r>
              <a:rPr lang="en-US" altLang="zh-CN" dirty="0"/>
              <a:t>may</a:t>
            </a:r>
            <a:r>
              <a:rPr lang="zh-CN" altLang="en-US" dirty="0"/>
              <a:t> </a:t>
            </a:r>
            <a:r>
              <a:rPr lang="en-US" altLang="zh-CN" dirty="0"/>
              <a:t>not</a:t>
            </a:r>
            <a:r>
              <a:rPr lang="zh-CN" altLang="en-US" dirty="0"/>
              <a:t> </a:t>
            </a:r>
            <a:r>
              <a:rPr lang="en-US" altLang="zh-CN" dirty="0"/>
              <a:t>pay</a:t>
            </a:r>
            <a:r>
              <a:rPr lang="zh-CN" altLang="en-US" dirty="0"/>
              <a:t> </a:t>
            </a:r>
            <a:r>
              <a:rPr lang="en-US" altLang="zh-CN" dirty="0"/>
              <a:t>enough</a:t>
            </a:r>
            <a:r>
              <a:rPr lang="zh-CN" altLang="en-US" dirty="0"/>
              <a:t> </a:t>
            </a:r>
            <a:r>
              <a:rPr lang="en-US" altLang="zh-CN" dirty="0"/>
              <a:t>attention</a:t>
            </a:r>
            <a:r>
              <a:rPr lang="zh-CN" altLang="en-US" dirty="0"/>
              <a:t> </a:t>
            </a:r>
            <a:r>
              <a:rPr lang="en-US" altLang="zh-CN" dirty="0"/>
              <a:t>to</a:t>
            </a:r>
            <a:r>
              <a:rPr lang="zh-CN" altLang="en-US" dirty="0"/>
              <a:t> </a:t>
            </a:r>
            <a:r>
              <a:rPr lang="en-US" altLang="zh-CN" dirty="0"/>
              <a:t>this</a:t>
            </a:r>
            <a:r>
              <a:rPr lang="zh-CN" altLang="en-US" dirty="0"/>
              <a:t> </a:t>
            </a:r>
            <a:r>
              <a:rPr lang="en-US" altLang="zh-CN" dirty="0"/>
              <a:t>area.</a:t>
            </a:r>
            <a:r>
              <a:rPr lang="zh-CN" altLang="en-US" dirty="0"/>
              <a:t> </a:t>
            </a:r>
            <a:endParaRPr lang="en-US" altLang="zh-CN" dirty="0"/>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e5e712e4c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be5e712e4c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 guess you still remember this figure from our previous lectures </a:t>
            </a:r>
            <a:r>
              <a:rPr lang="en-US" altLang="zh-CN" dirty="0"/>
              <a:t>that</a:t>
            </a:r>
            <a:r>
              <a:rPr lang="zh-CN" altLang="en-US" dirty="0"/>
              <a:t> </a:t>
            </a:r>
            <a:r>
              <a:rPr lang="en-US" altLang="zh-CN" dirty="0"/>
              <a:t>summaries</a:t>
            </a:r>
            <a:r>
              <a:rPr lang="zh-CN" altLang="en-US" dirty="0"/>
              <a:t> </a:t>
            </a:r>
            <a:r>
              <a:rPr lang="en-US" altLang="zh-CN" dirty="0"/>
              <a:t>the</a:t>
            </a:r>
            <a:r>
              <a:rPr lang="zh-CN" altLang="en-US" dirty="0"/>
              <a:t> </a:t>
            </a:r>
            <a:r>
              <a:rPr lang="en" dirty="0"/>
              <a:t>different fault tolerance techniques. We can see a </a:t>
            </a:r>
            <a:r>
              <a:rPr lang="en-US" altLang="zh-CN" dirty="0"/>
              <a:t>large</a:t>
            </a:r>
            <a:r>
              <a:rPr lang="en" dirty="0"/>
              <a:t> part is Recovery. </a:t>
            </a:r>
            <a:endParaRPr dirty="0"/>
          </a:p>
          <a:p>
            <a:pPr marL="0" lvl="0" indent="0" algn="l" rtl="0">
              <a:spcBef>
                <a:spcPts val="0"/>
              </a:spcBef>
              <a:spcAft>
                <a:spcPts val="0"/>
              </a:spcAft>
              <a:buNone/>
            </a:pPr>
            <a:r>
              <a:rPr lang="en" dirty="0"/>
              <a:t>And  we can see there are many related techniques like rollback, error mask (rollforward), </a:t>
            </a:r>
            <a:r>
              <a:rPr lang="en" dirty="0" err="1"/>
              <a:t>Redunduncy</a:t>
            </a:r>
            <a:r>
              <a:rPr lang="en" dirty="0"/>
              <a:t> that all helps with MTTF. </a:t>
            </a:r>
            <a:r>
              <a:rPr lang="en-US" altLang="zh-CN" dirty="0"/>
              <a:t>They</a:t>
            </a:r>
            <a:r>
              <a:rPr lang="zh-CN" altLang="en-US" dirty="0"/>
              <a:t> </a:t>
            </a:r>
            <a:r>
              <a:rPr lang="en-US" altLang="zh-CN" dirty="0"/>
              <a:t>also</a:t>
            </a:r>
            <a:r>
              <a:rPr lang="zh-CN" altLang="en-US" dirty="0"/>
              <a:t> </a:t>
            </a:r>
            <a:r>
              <a:rPr lang="en-US" altLang="zh-CN" dirty="0"/>
              <a:t>care</a:t>
            </a:r>
            <a:r>
              <a:rPr lang="zh-CN" altLang="en-US" dirty="0"/>
              <a:t> </a:t>
            </a:r>
            <a:r>
              <a:rPr lang="en-US" altLang="zh-CN" dirty="0"/>
              <a:t>about</a:t>
            </a:r>
            <a:r>
              <a:rPr lang="zh-CN" altLang="en-US" dirty="0"/>
              <a:t> </a:t>
            </a:r>
            <a:r>
              <a:rPr lang="en-US" altLang="zh-CN" dirty="0"/>
              <a:t>diagnose</a:t>
            </a:r>
            <a:r>
              <a:rPr lang="zh-CN" altLang="en-US" dirty="0"/>
              <a:t> </a:t>
            </a:r>
            <a:r>
              <a:rPr lang="en-US" altLang="zh-CN" dirty="0"/>
              <a:t>for</a:t>
            </a:r>
            <a:r>
              <a:rPr lang="zh-CN" altLang="en-US" dirty="0"/>
              <a:t> </a:t>
            </a:r>
            <a:r>
              <a:rPr lang="en-US" altLang="zh-CN" dirty="0"/>
              <a:t>operators</a:t>
            </a:r>
            <a:r>
              <a:rPr lang="zh-CN" altLang="en-US" dirty="0"/>
              <a:t> </a:t>
            </a:r>
            <a:r>
              <a:rPr lang="en-US" altLang="zh-CN" dirty="0"/>
              <a:t>and</a:t>
            </a:r>
            <a:r>
              <a:rPr lang="zh-CN" altLang="en-US" dirty="0"/>
              <a:t> </a:t>
            </a:r>
            <a:r>
              <a:rPr lang="en-US" altLang="zh-CN" dirty="0"/>
              <a:t>isolation…</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be5e712e4c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be5e712e4c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This</a:t>
            </a:r>
            <a:r>
              <a:rPr lang="zh-CN" altLang="en-US" dirty="0"/>
              <a:t> </a:t>
            </a:r>
            <a:r>
              <a:rPr lang="en-US" altLang="zh-CN" dirty="0"/>
              <a:t>is</a:t>
            </a:r>
            <a:r>
              <a:rPr lang="zh-CN" altLang="en-US" dirty="0"/>
              <a:t> </a:t>
            </a:r>
            <a:r>
              <a:rPr lang="en-US" altLang="zh-CN" dirty="0"/>
              <a:t>all</a:t>
            </a:r>
            <a:r>
              <a:rPr lang="zh-CN" altLang="en-US" dirty="0"/>
              <a:t> </a:t>
            </a:r>
            <a:r>
              <a:rPr lang="en-US" altLang="zh-CN" dirty="0"/>
              <a:t>about</a:t>
            </a:r>
            <a:r>
              <a:rPr lang="zh-CN" altLang="en-US" dirty="0"/>
              <a:t> </a:t>
            </a:r>
            <a:r>
              <a:rPr lang="en-US" altLang="zh-CN" dirty="0"/>
              <a:t>the</a:t>
            </a:r>
            <a:r>
              <a:rPr lang="zh-CN" altLang="en-US" dirty="0"/>
              <a:t> </a:t>
            </a:r>
            <a:r>
              <a:rPr lang="en-US" altLang="zh-CN" dirty="0"/>
              <a:t>motivation.</a:t>
            </a:r>
            <a:r>
              <a:rPr lang="zh-CN" altLang="en-US" dirty="0"/>
              <a:t> </a:t>
            </a:r>
            <a:r>
              <a:rPr lang="en-US" altLang="zh-CN" dirty="0"/>
              <a:t>Next</a:t>
            </a:r>
            <a:r>
              <a:rPr lang="zh-CN" altLang="en-US" dirty="0"/>
              <a:t> </a:t>
            </a:r>
            <a:r>
              <a:rPr lang="en-US" altLang="zh-CN" dirty="0"/>
              <a:t>they</a:t>
            </a:r>
            <a:r>
              <a:rPr lang="zh-CN" altLang="en-US" dirty="0"/>
              <a:t> </a:t>
            </a:r>
            <a:r>
              <a:rPr lang="en-US" altLang="zh-CN" dirty="0"/>
              <a:t>talk</a:t>
            </a:r>
            <a:r>
              <a:rPr lang="zh-CN" altLang="en-US" dirty="0"/>
              <a:t> </a:t>
            </a:r>
            <a:r>
              <a:rPr lang="en-US" altLang="zh-CN" dirty="0"/>
              <a:t>about</a:t>
            </a:r>
            <a:r>
              <a:rPr lang="zh-CN" altLang="en-US" dirty="0"/>
              <a:t> </a:t>
            </a:r>
            <a:r>
              <a:rPr lang="en-US" altLang="zh-CN" dirty="0"/>
              <a:t>their</a:t>
            </a:r>
            <a:r>
              <a:rPr lang="en" dirty="0"/>
              <a:t> search for inspiration from other fields </a:t>
            </a:r>
            <a:r>
              <a:rPr lang="en-US" altLang="zh-CN" dirty="0" err="1"/>
              <a:t>tnat</a:t>
            </a:r>
            <a:r>
              <a:rPr lang="zh-CN" altLang="en-US" dirty="0"/>
              <a:t> </a:t>
            </a:r>
            <a:r>
              <a:rPr lang="en" dirty="0"/>
              <a:t>led to new techniques as well as some commonly used.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bcc272c96f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bcc272c96f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First</a:t>
            </a:r>
            <a:r>
              <a:rPr lang="zh-CN" altLang="en-US" dirty="0"/>
              <a:t> </a:t>
            </a:r>
            <a:r>
              <a:rPr lang="en-US" altLang="zh-CN" dirty="0"/>
              <a:t>they</a:t>
            </a:r>
            <a:r>
              <a:rPr lang="zh-CN" altLang="en-US" dirty="0"/>
              <a:t> </a:t>
            </a:r>
            <a:r>
              <a:rPr lang="en-US" altLang="zh-CN" dirty="0"/>
              <a:t>study</a:t>
            </a:r>
            <a:r>
              <a:rPr lang="zh-CN" altLang="en-US" dirty="0"/>
              <a:t> </a:t>
            </a:r>
            <a:r>
              <a:rPr lang="en-US" altLang="zh-CN" dirty="0"/>
              <a:t>from</a:t>
            </a:r>
            <a:r>
              <a:rPr lang="zh-CN" altLang="en-US" dirty="0"/>
              <a:t> </a:t>
            </a:r>
            <a:r>
              <a:rPr lang="en-US" altLang="zh-CN" dirty="0"/>
              <a:t>one</a:t>
            </a:r>
            <a:r>
              <a:rPr lang="zh-CN" altLang="en-US" dirty="0"/>
              <a:t> </a:t>
            </a:r>
            <a:r>
              <a:rPr lang="en-US" altLang="zh-CN" dirty="0"/>
              <a:t>disaster:</a:t>
            </a:r>
            <a:r>
              <a:rPr lang="zh-CN" altLang="en-US" dirty="0"/>
              <a:t> </a:t>
            </a:r>
            <a:r>
              <a:rPr lang="en-US" altLang="zh-CN" dirty="0"/>
              <a:t>three</a:t>
            </a:r>
            <a:r>
              <a:rPr lang="zh-CN" altLang="en-US" dirty="0"/>
              <a:t> </a:t>
            </a:r>
            <a:r>
              <a:rPr lang="en-US" altLang="zh-CN" dirty="0"/>
              <a:t>…</a:t>
            </a:r>
            <a:r>
              <a:rPr lang="zh-CN" altLang="en-US" dirty="0"/>
              <a:t> </a:t>
            </a: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To try to prevent disasters, nuclear reactors are </a:t>
            </a:r>
            <a:r>
              <a:rPr lang="en-US" sz="1100" dirty="0">
                <a:solidFill>
                  <a:schemeClr val="dk1"/>
                </a:solidFill>
              </a:rPr>
              <a:t>large, complex, tightly coupled systems</a:t>
            </a:r>
          </a:p>
          <a:p>
            <a:pPr marL="0" lvl="0" indent="0" algn="l" rtl="0">
              <a:spcBef>
                <a:spcPts val="0"/>
              </a:spcBef>
              <a:spcAft>
                <a:spcPts val="0"/>
              </a:spcAft>
              <a:buNone/>
            </a:pPr>
            <a:r>
              <a:rPr lang="en-US" altLang="zh-CN" dirty="0"/>
              <a:t>They</a:t>
            </a:r>
            <a:r>
              <a:rPr lang="zh-CN" altLang="en-US" dirty="0"/>
              <a:t> </a:t>
            </a:r>
            <a:r>
              <a:rPr lang="en-US" altLang="zh-CN" dirty="0"/>
              <a:t>are</a:t>
            </a:r>
            <a:r>
              <a:rPr lang="zh-CN" altLang="en-US" dirty="0"/>
              <a:t> </a:t>
            </a:r>
            <a:r>
              <a:rPr lang="en-US" altLang="zh-CN" dirty="0"/>
              <a:t>also</a:t>
            </a:r>
            <a:r>
              <a:rPr lang="zh-CN" altLang="en-US" dirty="0"/>
              <a:t> </a:t>
            </a:r>
            <a:r>
              <a:rPr lang="en" dirty="0"/>
              <a:t>rely heavily on "defense in depth," meaning multiple layers of redundant systems.</a:t>
            </a:r>
          </a:p>
          <a:p>
            <a:pPr marL="0" lvl="0" indent="0" algn="l" rtl="0">
              <a:spcBef>
                <a:spcPts val="0"/>
              </a:spcBef>
              <a:spcAft>
                <a:spcPts val="0"/>
              </a:spcAft>
              <a:buNone/>
            </a:pPr>
            <a:r>
              <a:rPr lang="en-US" altLang="zh-CN" dirty="0"/>
              <a:t>But</a:t>
            </a:r>
            <a:r>
              <a:rPr lang="zh-CN" altLang="en-US" dirty="0"/>
              <a:t> </a:t>
            </a:r>
            <a:r>
              <a:rPr lang="en-US" altLang="zh-CN" dirty="0"/>
              <a:t>still,</a:t>
            </a:r>
            <a:r>
              <a:rPr lang="zh-CN" altLang="en-US" dirty="0"/>
              <a:t> </a:t>
            </a:r>
            <a:r>
              <a:rPr lang="en-US" altLang="zh-CN" dirty="0"/>
              <a:t>the</a:t>
            </a:r>
            <a:r>
              <a:rPr lang="zh-CN" altLang="en-US" dirty="0"/>
              <a:t> </a:t>
            </a:r>
            <a:r>
              <a:rPr lang="en-US" altLang="zh-CN" dirty="0"/>
              <a:t>significant</a:t>
            </a:r>
            <a:r>
              <a:rPr lang="zh-CN" altLang="en-US" dirty="0"/>
              <a:t> </a:t>
            </a:r>
            <a:r>
              <a:rPr lang="en-US" altLang="zh-CN" dirty="0"/>
              <a:t>accident</a:t>
            </a:r>
            <a:r>
              <a:rPr lang="zh-CN" altLang="en-US" dirty="0"/>
              <a:t> </a:t>
            </a:r>
            <a:r>
              <a:rPr lang="en-US" altLang="zh-CN" dirty="0"/>
              <a:t>happened.</a:t>
            </a:r>
            <a:r>
              <a:rPr lang="zh-CN" altLang="en-US" dirty="0"/>
              <a:t>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bcfb9d3a9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bcfb9d3a9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Here are several lessons</a:t>
            </a:r>
            <a:r>
              <a:rPr lang="zh-CN" altLang="en-US" dirty="0">
                <a:solidFill>
                  <a:schemeClr val="dk1"/>
                </a:solidFill>
              </a:rPr>
              <a:t> </a:t>
            </a:r>
            <a:r>
              <a:rPr lang="en-US" altLang="zh-CN" dirty="0">
                <a:solidFill>
                  <a:schemeClr val="dk1"/>
                </a:solidFill>
              </a:rPr>
              <a:t>they</a:t>
            </a:r>
            <a:r>
              <a:rPr lang="zh-CN" altLang="en-US" dirty="0">
                <a:solidFill>
                  <a:schemeClr val="dk1"/>
                </a:solidFill>
              </a:rPr>
              <a:t> </a:t>
            </a:r>
            <a:r>
              <a:rPr lang="en-US" altLang="zh-CN" dirty="0">
                <a:solidFill>
                  <a:schemeClr val="dk1"/>
                </a:solidFill>
              </a:rPr>
              <a:t>learned</a:t>
            </a:r>
            <a:r>
              <a:rPr lang="en" dirty="0">
                <a:solidFill>
                  <a:schemeClr val="dk1"/>
                </a:solidFill>
              </a:rPr>
              <a:t>: </a:t>
            </a:r>
            <a:endParaRPr dirty="0">
              <a:solidFill>
                <a:schemeClr val="dk1"/>
              </a:solidFill>
            </a:endParaRPr>
          </a:p>
          <a:p>
            <a:pPr marL="0" lvl="0" indent="0" algn="l" rtl="0">
              <a:spcBef>
                <a:spcPts val="0"/>
              </a:spcBef>
              <a:spcAft>
                <a:spcPts val="0"/>
              </a:spcAft>
              <a:buNone/>
            </a:pPr>
            <a:r>
              <a:rPr lang="en" dirty="0">
                <a:solidFill>
                  <a:schemeClr val="dk1"/>
                </a:solidFill>
              </a:rPr>
              <a:t>1. multiple failures do happen together –which normally regard as statistically impossible. To some extent, these are correlated errors, but </a:t>
            </a:r>
            <a:r>
              <a:rPr lang="en-US" altLang="zh-CN" dirty="0">
                <a:solidFill>
                  <a:schemeClr val="dk1"/>
                </a:solidFill>
              </a:rPr>
              <a:t>many</a:t>
            </a:r>
            <a:r>
              <a:rPr lang="zh-CN" altLang="en-US" dirty="0">
                <a:solidFill>
                  <a:schemeClr val="dk1"/>
                </a:solidFill>
              </a:rPr>
              <a:t> </a:t>
            </a:r>
            <a:r>
              <a:rPr lang="en-US" altLang="zh-CN" dirty="0">
                <a:solidFill>
                  <a:schemeClr val="dk1"/>
                </a:solidFill>
              </a:rPr>
              <a:t>are</a:t>
            </a:r>
            <a:r>
              <a:rPr lang="zh-CN" altLang="en-US" dirty="0">
                <a:solidFill>
                  <a:schemeClr val="dk1"/>
                </a:solidFill>
              </a:rPr>
              <a:t> </a:t>
            </a:r>
            <a:r>
              <a:rPr lang="en-US" altLang="zh-CN" dirty="0">
                <a:solidFill>
                  <a:schemeClr val="dk1"/>
                </a:solidFill>
              </a:rPr>
              <a:t>also</a:t>
            </a:r>
            <a:r>
              <a:rPr lang="zh-CN" altLang="en-US" dirty="0">
                <a:solidFill>
                  <a:schemeClr val="dk1"/>
                </a:solidFill>
              </a:rPr>
              <a:t> </a:t>
            </a:r>
            <a:r>
              <a:rPr lang="en" dirty="0">
                <a:solidFill>
                  <a:schemeClr val="dk1"/>
                </a:solidFill>
              </a:rPr>
              <a:t>latent errors also accumulate in a system, awaiting a triggering event</a:t>
            </a:r>
            <a:r>
              <a:rPr lang="zh-CN" altLang="en-US" dirty="0">
                <a:solidFill>
                  <a:schemeClr val="dk1"/>
                </a:solidFill>
              </a:rPr>
              <a:t> </a:t>
            </a:r>
            <a:r>
              <a:rPr lang="en-US" altLang="zh-CN" dirty="0">
                <a:solidFill>
                  <a:schemeClr val="dk1"/>
                </a:solidFill>
              </a:rPr>
              <a:t>and</a:t>
            </a:r>
            <a:r>
              <a:rPr lang="zh-CN" altLang="en-US" dirty="0">
                <a:solidFill>
                  <a:schemeClr val="dk1"/>
                </a:solidFill>
              </a:rPr>
              <a:t> </a:t>
            </a:r>
            <a:r>
              <a:rPr lang="en-US" altLang="zh-CN" dirty="0">
                <a:solidFill>
                  <a:schemeClr val="dk1"/>
                </a:solidFill>
              </a:rPr>
              <a:t>they</a:t>
            </a:r>
            <a:r>
              <a:rPr lang="zh-CN" altLang="en-US" dirty="0">
                <a:solidFill>
                  <a:schemeClr val="dk1"/>
                </a:solidFill>
              </a:rPr>
              <a:t> </a:t>
            </a:r>
            <a:r>
              <a:rPr lang="en-US" altLang="zh-CN" dirty="0">
                <a:solidFill>
                  <a:schemeClr val="dk1"/>
                </a:solidFill>
              </a:rPr>
              <a:t>happen</a:t>
            </a:r>
            <a:r>
              <a:rPr lang="zh-CN" altLang="en-US" dirty="0">
                <a:solidFill>
                  <a:schemeClr val="dk1"/>
                </a:solidFill>
              </a:rPr>
              <a:t> </a:t>
            </a:r>
            <a:r>
              <a:rPr lang="en-US" altLang="zh-CN" dirty="0">
                <a:solidFill>
                  <a:schemeClr val="dk1"/>
                </a:solidFill>
              </a:rPr>
              <a:t>together</a:t>
            </a:r>
            <a:r>
              <a:rPr lang="en" dirty="0">
                <a:solidFill>
                  <a:schemeClr val="dk1"/>
                </a:solidFill>
              </a:rPr>
              <a:t>.</a:t>
            </a:r>
            <a:endParaRPr dirty="0">
              <a:solidFill>
                <a:schemeClr val="dk1"/>
              </a:solidFill>
            </a:endParaRPr>
          </a:p>
          <a:p>
            <a:pPr marL="0" lvl="0" indent="0" algn="l" rtl="0">
              <a:spcBef>
                <a:spcPts val="0"/>
              </a:spcBef>
              <a:spcAft>
                <a:spcPts val="0"/>
              </a:spcAft>
              <a:buNone/>
            </a:pPr>
            <a:r>
              <a:rPr lang="en" dirty="0">
                <a:solidFill>
                  <a:schemeClr val="dk1"/>
                </a:solidFill>
              </a:rPr>
              <a:t>2. it is hard for operators to understand the state of the system, its behavior, or the potential impact of their actions. </a:t>
            </a:r>
            <a:r>
              <a:rPr lang="en-US" altLang="zh-CN" dirty="0">
                <a:solidFill>
                  <a:schemeClr val="dk1"/>
                </a:solidFill>
              </a:rPr>
              <a:t>As</a:t>
            </a:r>
            <a:r>
              <a:rPr lang="zh-CN" altLang="en-US" dirty="0">
                <a:solidFill>
                  <a:schemeClr val="dk1"/>
                </a:solidFill>
              </a:rPr>
              <a:t> </a:t>
            </a:r>
            <a:r>
              <a:rPr lang="en-US" altLang="zh-CN" dirty="0">
                <a:solidFill>
                  <a:schemeClr val="dk1"/>
                </a:solidFill>
              </a:rPr>
              <a:t>a</a:t>
            </a:r>
            <a:r>
              <a:rPr lang="zh-CN" altLang="en-US" dirty="0">
                <a:solidFill>
                  <a:schemeClr val="dk1"/>
                </a:solidFill>
              </a:rPr>
              <a:t> </a:t>
            </a:r>
            <a:r>
              <a:rPr lang="en-US" altLang="zh-CN" dirty="0">
                <a:solidFill>
                  <a:schemeClr val="dk1"/>
                </a:solidFill>
              </a:rPr>
              <a:t>result,</a:t>
            </a:r>
            <a:r>
              <a:rPr lang="zh-CN" altLang="en-US" dirty="0">
                <a:solidFill>
                  <a:schemeClr val="dk1"/>
                </a:solidFill>
              </a:rPr>
              <a:t> </a:t>
            </a:r>
            <a:r>
              <a:rPr lang="en-US" altLang="zh-CN" dirty="0">
                <a:solidFill>
                  <a:schemeClr val="dk1"/>
                </a:solidFill>
              </a:rPr>
              <a:t>they</a:t>
            </a:r>
            <a:r>
              <a:rPr lang="zh-CN" altLang="en-US" dirty="0">
                <a:solidFill>
                  <a:schemeClr val="dk1"/>
                </a:solidFill>
              </a:rPr>
              <a:t> </a:t>
            </a:r>
            <a:r>
              <a:rPr lang="en-US" altLang="zh-CN" dirty="0">
                <a:solidFill>
                  <a:schemeClr val="dk1"/>
                </a:solidFill>
              </a:rPr>
              <a:t>may</a:t>
            </a:r>
            <a:r>
              <a:rPr lang="zh-CN" altLang="en-US" dirty="0">
                <a:solidFill>
                  <a:schemeClr val="dk1"/>
                </a:solidFill>
              </a:rPr>
              <a:t> </a:t>
            </a:r>
            <a:r>
              <a:rPr lang="en-US" altLang="zh-CN" dirty="0">
                <a:solidFill>
                  <a:schemeClr val="dk1"/>
                </a:solidFill>
              </a:rPr>
              <a:t>randomly</a:t>
            </a:r>
            <a:r>
              <a:rPr lang="zh-CN" altLang="en-US" dirty="0">
                <a:solidFill>
                  <a:schemeClr val="dk1"/>
                </a:solidFill>
              </a:rPr>
              <a:t> </a:t>
            </a:r>
            <a:r>
              <a:rPr lang="en-US" altLang="zh-CN" dirty="0">
                <a:solidFill>
                  <a:schemeClr val="dk1"/>
                </a:solidFill>
              </a:rPr>
              <a:t>try</a:t>
            </a:r>
            <a:r>
              <a:rPr lang="zh-CN" altLang="en-US" dirty="0">
                <a:solidFill>
                  <a:schemeClr val="dk1"/>
                </a:solidFill>
              </a:rPr>
              <a:t> </a:t>
            </a:r>
            <a:r>
              <a:rPr lang="en-US" altLang="zh-CN" dirty="0">
                <a:solidFill>
                  <a:schemeClr val="dk1"/>
                </a:solidFill>
              </a:rPr>
              <a:t>things</a:t>
            </a:r>
            <a:r>
              <a:rPr lang="zh-CN" altLang="en-US" dirty="0">
                <a:solidFill>
                  <a:schemeClr val="dk1"/>
                </a:solidFill>
              </a:rPr>
              <a:t> </a:t>
            </a:r>
            <a:r>
              <a:rPr lang="en-US" altLang="zh-CN" dirty="0">
                <a:solidFill>
                  <a:schemeClr val="dk1"/>
                </a:solidFill>
              </a:rPr>
              <a:t>and</a:t>
            </a:r>
            <a:r>
              <a:rPr lang="zh-CN" altLang="en-US" dirty="0">
                <a:solidFill>
                  <a:schemeClr val="dk1"/>
                </a:solidFill>
              </a:rPr>
              <a:t> </a:t>
            </a:r>
            <a:r>
              <a:rPr lang="en-US" altLang="zh-CN" dirty="0">
                <a:solidFill>
                  <a:schemeClr val="dk1"/>
                </a:solidFill>
              </a:rPr>
              <a:t>make</a:t>
            </a:r>
            <a:r>
              <a:rPr lang="zh-CN" altLang="en-US" dirty="0">
                <a:solidFill>
                  <a:schemeClr val="dk1"/>
                </a:solidFill>
              </a:rPr>
              <a:t> </a:t>
            </a:r>
            <a:r>
              <a:rPr lang="en-US" altLang="zh-CN" dirty="0">
                <a:solidFill>
                  <a:schemeClr val="dk1"/>
                </a:solidFill>
              </a:rPr>
              <a:t>things</a:t>
            </a:r>
            <a:r>
              <a:rPr lang="zh-CN" altLang="en-US" dirty="0">
                <a:solidFill>
                  <a:schemeClr val="dk1"/>
                </a:solidFill>
              </a:rPr>
              <a:t> </a:t>
            </a:r>
            <a:r>
              <a:rPr lang="en-US" altLang="zh-CN" dirty="0">
                <a:solidFill>
                  <a:schemeClr val="dk1"/>
                </a:solidFill>
              </a:rPr>
              <a:t>even</a:t>
            </a:r>
            <a:r>
              <a:rPr lang="zh-CN" altLang="en-US" dirty="0">
                <a:solidFill>
                  <a:schemeClr val="dk1"/>
                </a:solidFill>
              </a:rPr>
              <a:t> </a:t>
            </a:r>
            <a:r>
              <a:rPr lang="en-US" altLang="zh-CN" dirty="0">
                <a:solidFill>
                  <a:schemeClr val="dk1"/>
                </a:solidFill>
              </a:rPr>
              <a:t>worse.</a:t>
            </a:r>
            <a:r>
              <a:rPr lang="zh-CN" altLang="en-US" dirty="0">
                <a:solidFill>
                  <a:schemeClr val="dk1"/>
                </a:solidFill>
              </a:rPr>
              <a:t> </a:t>
            </a:r>
            <a:endParaRPr dirty="0">
              <a:solidFill>
                <a:schemeClr val="dk1"/>
              </a:solidFill>
            </a:endParaRPr>
          </a:p>
          <a:p>
            <a:pPr marL="0" lvl="0" indent="0" algn="l" rtl="0">
              <a:spcBef>
                <a:spcPts val="0"/>
              </a:spcBef>
              <a:spcAft>
                <a:spcPts val="0"/>
              </a:spcAft>
              <a:buNone/>
            </a:pPr>
            <a:r>
              <a:rPr lang="en" dirty="0">
                <a:solidFill>
                  <a:schemeClr val="dk1"/>
                </a:solidFill>
              </a:rPr>
              <a:t>3. Operators are blamed for disasters 60% to 80% of the time in TMI. However, this number is much too high. </a:t>
            </a:r>
            <a:endParaRPr dirty="0">
              <a:solidFill>
                <a:schemeClr val="dk1"/>
              </a:solidFill>
            </a:endParaRPr>
          </a:p>
          <a:p>
            <a:pPr marL="0" lvl="0" indent="457200" algn="l" rtl="0">
              <a:spcBef>
                <a:spcPts val="0"/>
              </a:spcBef>
              <a:spcAft>
                <a:spcPts val="0"/>
              </a:spcAft>
              <a:buNone/>
            </a:pPr>
            <a:r>
              <a:rPr lang="en" dirty="0">
                <a:solidFill>
                  <a:schemeClr val="dk1"/>
                </a:solidFill>
              </a:rPr>
              <a:t>People who designed the system typically do the postmortem. He believes that most of the problems are in the design itself. </a:t>
            </a:r>
            <a:endParaRPr dirty="0">
              <a:solidFill>
                <a:schemeClr val="dk1"/>
              </a:solidFill>
            </a:endParaRPr>
          </a:p>
          <a:p>
            <a:pPr marL="0" lvl="0" indent="457200" algn="l" rtl="0">
              <a:spcBef>
                <a:spcPts val="0"/>
              </a:spcBef>
              <a:spcAft>
                <a:spcPts val="0"/>
              </a:spcAft>
              <a:buNone/>
            </a:pPr>
            <a:r>
              <a:rPr lang="en" dirty="0">
                <a:solidFill>
                  <a:schemeClr val="dk1"/>
                </a:solidFill>
              </a:rPr>
              <a:t>There are also errors in the measurement and warning systems that make the situation worse. </a:t>
            </a:r>
            <a:endParaRPr dirty="0">
              <a:solidFill>
                <a:schemeClr val="dk1"/>
              </a:solidFill>
            </a:endParaRPr>
          </a:p>
          <a:p>
            <a:pPr marL="0" lvl="0" indent="0" algn="l" rtl="0">
              <a:spcBef>
                <a:spcPts val="0"/>
              </a:spcBef>
              <a:spcAft>
                <a:spcPts val="0"/>
              </a:spcAft>
              <a:buNone/>
            </a:pPr>
            <a:r>
              <a:rPr lang="en" dirty="0">
                <a:solidFill>
                  <a:schemeClr val="dk1"/>
                </a:solidFill>
              </a:rPr>
              <a:t>4. Emergency systems are often flawed. Since </a:t>
            </a:r>
            <a:r>
              <a:rPr lang="en-US" altLang="zh-CN" dirty="0">
                <a:solidFill>
                  <a:schemeClr val="dk1"/>
                </a:solidFill>
              </a:rPr>
              <a:t>many</a:t>
            </a:r>
            <a:r>
              <a:rPr lang="zh-CN" altLang="en-US" dirty="0">
                <a:solidFill>
                  <a:schemeClr val="dk1"/>
                </a:solidFill>
              </a:rPr>
              <a:t> </a:t>
            </a:r>
            <a:r>
              <a:rPr lang="en-US" altLang="zh-CN" dirty="0">
                <a:solidFill>
                  <a:schemeClr val="dk1"/>
                </a:solidFill>
              </a:rPr>
              <a:t>redundant</a:t>
            </a:r>
            <a:r>
              <a:rPr lang="zh-CN" altLang="en-US" dirty="0">
                <a:solidFill>
                  <a:schemeClr val="dk1"/>
                </a:solidFill>
              </a:rPr>
              <a:t> </a:t>
            </a:r>
            <a:r>
              <a:rPr lang="en-US" altLang="zh-CN" dirty="0">
                <a:solidFill>
                  <a:schemeClr val="dk1"/>
                </a:solidFill>
              </a:rPr>
              <a:t>part</a:t>
            </a:r>
            <a:r>
              <a:rPr lang="zh-CN" altLang="en-US" dirty="0">
                <a:solidFill>
                  <a:schemeClr val="dk1"/>
                </a:solidFill>
              </a:rPr>
              <a:t> </a:t>
            </a:r>
            <a:r>
              <a:rPr lang="en-US" altLang="zh-CN" dirty="0">
                <a:solidFill>
                  <a:schemeClr val="dk1"/>
                </a:solidFill>
              </a:rPr>
              <a:t>of</a:t>
            </a:r>
            <a:r>
              <a:rPr lang="zh-CN" altLang="en-US" dirty="0">
                <a:solidFill>
                  <a:schemeClr val="dk1"/>
                </a:solidFill>
              </a:rPr>
              <a:t> </a:t>
            </a:r>
            <a:r>
              <a:rPr lang="en-US" altLang="zh-CN" dirty="0">
                <a:solidFill>
                  <a:schemeClr val="dk1"/>
                </a:solidFill>
              </a:rPr>
              <a:t>the</a:t>
            </a:r>
            <a:r>
              <a:rPr lang="zh-CN" altLang="en-US" dirty="0">
                <a:solidFill>
                  <a:schemeClr val="dk1"/>
                </a:solidFill>
              </a:rPr>
              <a:t> </a:t>
            </a:r>
            <a:r>
              <a:rPr lang="en-US" altLang="zh-CN" dirty="0">
                <a:solidFill>
                  <a:schemeClr val="dk1"/>
                </a:solidFill>
              </a:rPr>
              <a:t>system</a:t>
            </a:r>
            <a:r>
              <a:rPr lang="zh-CN" altLang="en-US" dirty="0">
                <a:solidFill>
                  <a:schemeClr val="dk1"/>
                </a:solidFill>
              </a:rPr>
              <a:t> </a:t>
            </a:r>
            <a:r>
              <a:rPr lang="en-US" altLang="zh-CN" dirty="0">
                <a:solidFill>
                  <a:schemeClr val="dk1"/>
                </a:solidFill>
              </a:rPr>
              <a:t>is</a:t>
            </a:r>
            <a:r>
              <a:rPr lang="zh-CN" altLang="en-US" dirty="0">
                <a:solidFill>
                  <a:schemeClr val="dk1"/>
                </a:solidFill>
              </a:rPr>
              <a:t> </a:t>
            </a:r>
            <a:r>
              <a:rPr lang="en-US" altLang="zh-CN" dirty="0">
                <a:solidFill>
                  <a:schemeClr val="dk1"/>
                </a:solidFill>
              </a:rPr>
              <a:t>not</a:t>
            </a:r>
            <a:r>
              <a:rPr lang="zh-CN" altLang="en-US" dirty="0">
                <a:solidFill>
                  <a:schemeClr val="dk1"/>
                </a:solidFill>
              </a:rPr>
              <a:t> </a:t>
            </a:r>
            <a:r>
              <a:rPr lang="en" dirty="0">
                <a:solidFill>
                  <a:schemeClr val="dk1"/>
                </a:solidFill>
              </a:rPr>
              <a:t>needed for day-to-day operation, only an emergency tests them. When the emergency occurred, these redundant backup systems failed.</a:t>
            </a:r>
            <a:endParaRPr dirty="0">
              <a:solidFill>
                <a:schemeClr val="dk1"/>
              </a:solidFill>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altLang="zh-CN" dirty="0">
                <a:solidFill>
                  <a:schemeClr val="dk1"/>
                </a:solidFill>
              </a:rPr>
              <a:t>So</a:t>
            </a:r>
            <a:r>
              <a:rPr lang="zh-CN" altLang="en-US" dirty="0">
                <a:solidFill>
                  <a:schemeClr val="dk1"/>
                </a:solidFill>
              </a:rPr>
              <a:t> </a:t>
            </a:r>
            <a:r>
              <a:rPr lang="en-US" altLang="zh-CN" dirty="0">
                <a:solidFill>
                  <a:schemeClr val="dk1"/>
                </a:solidFill>
              </a:rPr>
              <a:t>it</a:t>
            </a:r>
            <a:r>
              <a:rPr lang="zh-CN" altLang="en-US" dirty="0">
                <a:solidFill>
                  <a:schemeClr val="dk1"/>
                </a:solidFill>
              </a:rPr>
              <a:t> </a:t>
            </a:r>
            <a:r>
              <a:rPr lang="en-US" altLang="zh-CN" dirty="0">
                <a:solidFill>
                  <a:schemeClr val="dk1"/>
                </a:solidFill>
              </a:rPr>
              <a:t>comes</a:t>
            </a:r>
            <a:r>
              <a:rPr lang="zh-CN" altLang="en-US" dirty="0">
                <a:solidFill>
                  <a:schemeClr val="dk1"/>
                </a:solidFill>
              </a:rPr>
              <a:t> </a:t>
            </a:r>
            <a:r>
              <a:rPr lang="en-US" altLang="zh-CN" dirty="0">
                <a:solidFill>
                  <a:schemeClr val="dk1"/>
                </a:solidFill>
              </a:rPr>
              <a:t>to</a:t>
            </a:r>
            <a:r>
              <a:rPr lang="zh-CN" altLang="en-US" dirty="0">
                <a:solidFill>
                  <a:schemeClr val="dk1"/>
                </a:solidFill>
              </a:rPr>
              <a:t> </a:t>
            </a:r>
            <a:r>
              <a:rPr lang="en-US" altLang="zh-CN" dirty="0">
                <a:solidFill>
                  <a:schemeClr val="dk1"/>
                </a:solidFill>
              </a:rPr>
              <a:t>several</a:t>
            </a:r>
            <a:r>
              <a:rPr lang="zh-CN" altLang="en-US" dirty="0">
                <a:solidFill>
                  <a:schemeClr val="dk1"/>
                </a:solidFill>
              </a:rPr>
              <a:t> </a:t>
            </a:r>
            <a:r>
              <a:rPr lang="en-US" altLang="zh-CN" dirty="0">
                <a:solidFill>
                  <a:schemeClr val="dk1"/>
                </a:solidFill>
              </a:rPr>
              <a:t>directions</a:t>
            </a:r>
            <a:r>
              <a:rPr lang="zh-CN" altLang="en-US" dirty="0">
                <a:solidFill>
                  <a:schemeClr val="dk1"/>
                </a:solidFill>
              </a:rPr>
              <a:t> </a:t>
            </a:r>
            <a:r>
              <a:rPr lang="en-US" altLang="zh-CN" dirty="0">
                <a:solidFill>
                  <a:schemeClr val="dk1"/>
                </a:solidFill>
              </a:rPr>
              <a:t>to</a:t>
            </a:r>
            <a:r>
              <a:rPr lang="zh-CN" altLang="en-US" dirty="0">
                <a:solidFill>
                  <a:schemeClr val="dk1"/>
                </a:solidFill>
              </a:rPr>
              <a:t> </a:t>
            </a:r>
            <a:r>
              <a:rPr lang="en-US" altLang="zh-CN" dirty="0">
                <a:solidFill>
                  <a:schemeClr val="dk1"/>
                </a:solidFill>
              </a:rPr>
              <a:t>cope</a:t>
            </a:r>
            <a:r>
              <a:rPr lang="zh-CN" altLang="en-US" dirty="0">
                <a:solidFill>
                  <a:schemeClr val="dk1"/>
                </a:solidFill>
              </a:rPr>
              <a:t> </a:t>
            </a:r>
            <a:r>
              <a:rPr lang="en-US" altLang="zh-CN" dirty="0">
                <a:solidFill>
                  <a:schemeClr val="dk1"/>
                </a:solidFill>
              </a:rPr>
              <a:t>with</a:t>
            </a:r>
            <a:r>
              <a:rPr lang="zh-CN" altLang="en-US" dirty="0">
                <a:solidFill>
                  <a:schemeClr val="dk1"/>
                </a:solidFill>
              </a:rPr>
              <a:t> </a:t>
            </a:r>
            <a:r>
              <a:rPr lang="en-US" altLang="zh-CN" dirty="0">
                <a:solidFill>
                  <a:schemeClr val="dk1"/>
                </a:solidFill>
              </a:rPr>
              <a:t>these</a:t>
            </a:r>
            <a:r>
              <a:rPr lang="zh-CN" altLang="en-US" dirty="0">
                <a:solidFill>
                  <a:schemeClr val="dk1"/>
                </a:solidFill>
              </a:rPr>
              <a:t> </a:t>
            </a:r>
            <a:r>
              <a:rPr lang="en-US" altLang="zh-CN" dirty="0">
                <a:solidFill>
                  <a:schemeClr val="dk1"/>
                </a:solidFill>
              </a:rPr>
              <a:t>lessons:</a:t>
            </a:r>
            <a:r>
              <a:rPr lang="zh-CN" altLang="en-US" dirty="0">
                <a:solidFill>
                  <a:schemeClr val="dk1"/>
                </a:solidFill>
              </a:rPr>
              <a:t> </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bcc272c9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bcc272c9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The</a:t>
            </a:r>
            <a:r>
              <a:rPr lang="zh-CN" altLang="en-US" dirty="0"/>
              <a:t> </a:t>
            </a:r>
            <a:r>
              <a:rPr lang="en-US" altLang="zh-CN" dirty="0"/>
              <a:t>first</a:t>
            </a:r>
            <a:r>
              <a:rPr lang="zh-CN" altLang="en-US" dirty="0"/>
              <a:t> </a:t>
            </a:r>
            <a:r>
              <a:rPr lang="en-US" altLang="zh-CN" dirty="0"/>
              <a:t>author</a:t>
            </a:r>
            <a:r>
              <a:rPr lang="zh-CN" altLang="en-US" dirty="0"/>
              <a:t> </a:t>
            </a:r>
            <a:r>
              <a:rPr lang="en-US" altLang="zh-CN" dirty="0"/>
              <a:t>is</a:t>
            </a:r>
            <a:r>
              <a:rPr lang="zh-CN" altLang="en-US" dirty="0"/>
              <a:t> </a:t>
            </a:r>
            <a:r>
              <a:rPr lang="en-US" altLang="zh-CN" dirty="0"/>
              <a:t>David</a:t>
            </a:r>
            <a:r>
              <a:rPr lang="zh-CN" altLang="en-US" dirty="0"/>
              <a:t> </a:t>
            </a:r>
            <a:r>
              <a:rPr lang="en-US" altLang="zh-CN" dirty="0"/>
              <a:t>Patterson,</a:t>
            </a:r>
            <a:r>
              <a:rPr lang="zh-CN" altLang="en-US" dirty="0"/>
              <a:t> </a:t>
            </a:r>
            <a:r>
              <a:rPr lang="en-US" altLang="zh-CN" dirty="0"/>
              <a:t>I</a:t>
            </a:r>
            <a:r>
              <a:rPr lang="zh-CN" altLang="en-US" dirty="0"/>
              <a:t> </a:t>
            </a:r>
            <a:r>
              <a:rPr lang="en-US" altLang="zh-CN" dirty="0"/>
              <a:t>guess</a:t>
            </a:r>
            <a:r>
              <a:rPr lang="zh-CN" altLang="en-US" dirty="0"/>
              <a:t> </a:t>
            </a:r>
            <a:r>
              <a:rPr lang="en-US" altLang="zh-CN" dirty="0"/>
              <a:t>him</a:t>
            </a:r>
            <a:r>
              <a:rPr lang="zh-CN" altLang="en-US" dirty="0"/>
              <a:t> </a:t>
            </a:r>
            <a:r>
              <a:rPr lang="en-US" altLang="zh-CN" dirty="0"/>
              <a:t>is</a:t>
            </a:r>
            <a:r>
              <a:rPr lang="zh-CN" altLang="en-US" dirty="0"/>
              <a:t> </a:t>
            </a:r>
            <a:r>
              <a:rPr lang="en-US" altLang="zh-CN" dirty="0"/>
              <a:t>well</a:t>
            </a:r>
            <a:r>
              <a:rPr lang="zh-CN" altLang="en-US" dirty="0"/>
              <a:t> </a:t>
            </a:r>
            <a:r>
              <a:rPr lang="en-US" altLang="zh-CN" dirty="0"/>
              <a:t>known</a:t>
            </a:r>
            <a:r>
              <a:rPr lang="zh-CN" altLang="en-US" dirty="0"/>
              <a:t> </a:t>
            </a:r>
            <a:r>
              <a:rPr lang="en-US" altLang="zh-CN" dirty="0"/>
              <a:t>enough</a:t>
            </a:r>
            <a:r>
              <a:rPr lang="zh-CN" altLang="en-US" dirty="0"/>
              <a:t> </a:t>
            </a:r>
            <a:r>
              <a:rPr lang="en-US" altLang="zh-CN" dirty="0"/>
              <a:t>and</a:t>
            </a:r>
            <a:r>
              <a:rPr lang="zh-CN" altLang="en-US" dirty="0"/>
              <a:t> </a:t>
            </a:r>
            <a:r>
              <a:rPr lang="en-US" altLang="zh-CN" dirty="0"/>
              <a:t>probably</a:t>
            </a:r>
            <a:r>
              <a:rPr lang="zh-CN" altLang="en-US" dirty="0"/>
              <a:t> </a:t>
            </a:r>
            <a:r>
              <a:rPr lang="en-US" altLang="zh-CN" dirty="0"/>
              <a:t>no</a:t>
            </a:r>
            <a:r>
              <a:rPr lang="zh-CN" altLang="en-US" dirty="0"/>
              <a:t> </a:t>
            </a:r>
            <a:r>
              <a:rPr lang="en-US" altLang="zh-CN" dirty="0"/>
              <a:t>need</a:t>
            </a:r>
            <a:r>
              <a:rPr lang="zh-CN" altLang="en-US" dirty="0"/>
              <a:t> </a:t>
            </a:r>
            <a:r>
              <a:rPr lang="en-US" altLang="zh-CN" dirty="0"/>
              <a:t>to</a:t>
            </a:r>
            <a:r>
              <a:rPr lang="zh-CN" altLang="en-US" dirty="0"/>
              <a:t>  </a:t>
            </a:r>
            <a:r>
              <a:rPr lang="en-US" altLang="zh-CN" dirty="0"/>
              <a:t>introduce.</a:t>
            </a:r>
          </a:p>
          <a:p>
            <a:pPr marL="0" lvl="0" indent="0" algn="l" rtl="0">
              <a:spcBef>
                <a:spcPts val="0"/>
              </a:spcBef>
              <a:spcAft>
                <a:spcPts val="0"/>
              </a:spcAft>
              <a:buNone/>
            </a:pPr>
            <a:r>
              <a:rPr lang="zh-CN" altLang="en-US" dirty="0"/>
              <a:t>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bcfb9d3a91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bcfb9d3a91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r>
              <a:rPr lang="en-US" altLang="zh-CN" dirty="0"/>
              <a:t>Second</a:t>
            </a:r>
            <a:r>
              <a:rPr lang="zh-CN" altLang="en-US" dirty="0"/>
              <a:t> </a:t>
            </a:r>
            <a:r>
              <a:rPr lang="en-US" altLang="zh-CN" dirty="0"/>
              <a:t>they</a:t>
            </a:r>
            <a:r>
              <a:rPr lang="zh-CN" altLang="en-US" dirty="0"/>
              <a:t> </a:t>
            </a:r>
            <a:r>
              <a:rPr lang="en-US" altLang="zh-CN" dirty="0"/>
              <a:t>learn</a:t>
            </a:r>
            <a:r>
              <a:rPr lang="zh-CN" altLang="en-US" dirty="0"/>
              <a:t> </a:t>
            </a:r>
            <a:r>
              <a:rPr lang="en-US" altLang="zh-CN" dirty="0"/>
              <a:t>from</a:t>
            </a:r>
            <a:r>
              <a:rPr lang="zh-CN" altLang="en-US" dirty="0"/>
              <a:t> </a:t>
            </a:r>
            <a:r>
              <a:rPr lang="en-US" altLang="zh-CN" dirty="0"/>
              <a:t>human</a:t>
            </a:r>
            <a:r>
              <a:rPr lang="zh-CN" altLang="en-US" dirty="0"/>
              <a:t> </a:t>
            </a:r>
            <a:r>
              <a:rPr lang="en-US" altLang="zh-CN" dirty="0"/>
              <a:t>errors.</a:t>
            </a:r>
            <a:r>
              <a:rPr lang="zh-CN" altLang="en-US" dirty="0"/>
              <a:t> </a:t>
            </a:r>
            <a:endParaRPr lang="en" dirty="0"/>
          </a:p>
          <a:p>
            <a:pPr marL="0" lvl="0" indent="0" algn="l" rtl="0">
              <a:spcBef>
                <a:spcPts val="0"/>
              </a:spcBef>
              <a:spcAft>
                <a:spcPts val="0"/>
              </a:spcAft>
              <a:buNone/>
            </a:pPr>
            <a:r>
              <a:rPr lang="en" dirty="0"/>
              <a:t>First, there are 3 kinds of human errors, we already covered this part in</a:t>
            </a:r>
            <a:r>
              <a:rPr lang="zh-CN" altLang="en-US" dirty="0"/>
              <a:t> </a:t>
            </a:r>
            <a:r>
              <a:rPr lang="en-US" altLang="zh-CN" dirty="0" err="1"/>
              <a:t>prev</a:t>
            </a:r>
            <a:r>
              <a:rPr lang="zh-CN" altLang="en-US" dirty="0"/>
              <a:t> </a:t>
            </a:r>
            <a:r>
              <a:rPr lang="en" dirty="0"/>
              <a:t> lecture</a:t>
            </a:r>
            <a:r>
              <a:rPr lang="en-US" altLang="zh-CN" dirty="0"/>
              <a:t>s</a:t>
            </a:r>
            <a:r>
              <a:rPr lang="en" dirty="0"/>
              <a:t>. </a:t>
            </a:r>
            <a:endParaRPr dirty="0"/>
          </a:p>
          <a:p>
            <a:pPr marL="0" lvl="0" indent="0" algn="l" rtl="0">
              <a:spcBef>
                <a:spcPts val="0"/>
              </a:spcBef>
              <a:spcAft>
                <a:spcPts val="0"/>
              </a:spcAft>
              <a:buNone/>
            </a:pPr>
            <a:r>
              <a:rPr lang="en-US" altLang="zh-CN" dirty="0"/>
              <a:t>Also</a:t>
            </a:r>
            <a:r>
              <a:rPr lang="zh-CN" altLang="en-US" dirty="0"/>
              <a:t> </a:t>
            </a:r>
            <a:r>
              <a:rPr lang="en-US" altLang="zh-CN" dirty="0"/>
              <a:t>error</a:t>
            </a:r>
            <a:r>
              <a:rPr lang="zh-CN" altLang="en-US" dirty="0"/>
              <a:t> </a:t>
            </a:r>
            <a:r>
              <a:rPr lang="en-US" altLang="zh-CN" dirty="0"/>
              <a:t>is</a:t>
            </a:r>
            <a:r>
              <a:rPr lang="zh-CN" altLang="en-US" dirty="0"/>
              <a:t> </a:t>
            </a:r>
            <a:r>
              <a:rPr lang="en-US" altLang="zh-CN" dirty="0"/>
              <a:t>leading...</a:t>
            </a:r>
            <a:r>
              <a:rPr lang="zh-CN" altLang="en-US" dirty="0"/>
              <a:t> </a:t>
            </a:r>
            <a:endParaRPr lang="en-US" altLang="zh-CN" dirty="0"/>
          </a:p>
          <a:p>
            <a:pPr marL="0" lvl="0" indent="0" algn="l" rtl="0">
              <a:spcBef>
                <a:spcPts val="0"/>
              </a:spcBef>
              <a:spcAft>
                <a:spcPts val="0"/>
              </a:spcAft>
              <a:buNone/>
            </a:pPr>
            <a:r>
              <a:rPr lang="en-US" altLang="zh-CN" dirty="0"/>
              <a:t>From</a:t>
            </a:r>
            <a:r>
              <a:rPr lang="zh-CN" altLang="en-US" dirty="0"/>
              <a:t> </a:t>
            </a:r>
            <a:r>
              <a:rPr lang="en-US" altLang="zh-CN" dirty="0"/>
              <a:t>the</a:t>
            </a:r>
            <a:r>
              <a:rPr lang="zh-CN" altLang="en-US" dirty="0"/>
              <a:t> </a:t>
            </a:r>
            <a:r>
              <a:rPr lang="en-US" altLang="zh-CN" dirty="0"/>
              <a:t>figure,</a:t>
            </a:r>
            <a:r>
              <a:rPr lang="zh-CN" altLang="en-US" dirty="0"/>
              <a:t> </a:t>
            </a:r>
            <a:r>
              <a:rPr lang="en-US" altLang="zh-CN" dirty="0"/>
              <a:t>of</a:t>
            </a:r>
            <a:r>
              <a:rPr lang="zh-CN" altLang="en-US" dirty="0"/>
              <a:t> </a:t>
            </a:r>
            <a:r>
              <a:rPr lang="en-US" altLang="zh-CN" dirty="0"/>
              <a:t>all</a:t>
            </a:r>
            <a:r>
              <a:rPr lang="zh-CN" altLang="en-US" dirty="0"/>
              <a:t> </a:t>
            </a:r>
            <a:r>
              <a:rPr lang="en-US" altLang="zh-CN" dirty="0"/>
              <a:t>the</a:t>
            </a:r>
            <a:r>
              <a:rPr lang="zh-CN" altLang="en-US" dirty="0"/>
              <a:t> </a:t>
            </a:r>
            <a:r>
              <a:rPr lang="en-US" altLang="zh-CN" dirty="0"/>
              <a:t>source</a:t>
            </a:r>
            <a:r>
              <a:rPr lang="zh-CN" altLang="en-US" dirty="0"/>
              <a:t> </a:t>
            </a:r>
            <a:r>
              <a:rPr lang="en-US" altLang="zh-CN" dirty="0"/>
              <a:t>of</a:t>
            </a:r>
            <a:r>
              <a:rPr lang="zh-CN" altLang="en-US" dirty="0"/>
              <a:t> </a:t>
            </a:r>
            <a:r>
              <a:rPr lang="en-US" altLang="zh-CN" dirty="0"/>
              <a:t>failures</a:t>
            </a:r>
            <a:r>
              <a:rPr lang="zh-CN" altLang="en-US" dirty="0"/>
              <a:t> </a:t>
            </a:r>
            <a:r>
              <a:rPr lang="en-US" altLang="zh-CN" dirty="0"/>
              <a:t>more</a:t>
            </a:r>
            <a:r>
              <a:rPr lang="zh-CN" altLang="en-US" dirty="0"/>
              <a:t> </a:t>
            </a:r>
            <a:r>
              <a:rPr lang="en-US" altLang="zh-CN" dirty="0"/>
              <a:t>than</a:t>
            </a:r>
            <a:r>
              <a:rPr lang="zh-CN" altLang="en-US" dirty="0"/>
              <a:t> </a:t>
            </a:r>
            <a:r>
              <a:rPr lang="en-US" altLang="zh-CN" dirty="0"/>
              <a:t>half</a:t>
            </a:r>
            <a:r>
              <a:rPr lang="zh-CN" altLang="en-US" dirty="0"/>
              <a:t> </a:t>
            </a:r>
            <a:r>
              <a:rPr lang="en-US" altLang="zh-CN" dirty="0"/>
              <a:t>of</a:t>
            </a:r>
            <a:r>
              <a:rPr lang="zh-CN" altLang="en-US" dirty="0"/>
              <a:t> </a:t>
            </a:r>
            <a:r>
              <a:rPr lang="en-US" altLang="zh-CN" dirty="0"/>
              <a:t>them</a:t>
            </a:r>
            <a:r>
              <a:rPr lang="zh-CN" altLang="en-US" dirty="0"/>
              <a:t> </a:t>
            </a:r>
            <a:r>
              <a:rPr lang="en-US" altLang="zh-CN" dirty="0"/>
              <a:t>are</a:t>
            </a:r>
            <a:r>
              <a:rPr lang="zh-CN" altLang="en-US" dirty="0"/>
              <a:t> </a:t>
            </a:r>
            <a:r>
              <a:rPr lang="en-US" altLang="zh-CN" dirty="0"/>
              <a:t>cased</a:t>
            </a:r>
            <a:r>
              <a:rPr lang="zh-CN" altLang="en-US" dirty="0"/>
              <a:t> </a:t>
            </a:r>
            <a:r>
              <a:rPr lang="en-US" altLang="zh-CN" dirty="0"/>
              <a:t>by</a:t>
            </a:r>
            <a:r>
              <a:rPr lang="zh-CN" altLang="en-US" dirty="0"/>
              <a:t> </a:t>
            </a:r>
            <a:r>
              <a:rPr lang="en-US" altLang="zh-CN" dirty="0"/>
              <a:t>human</a:t>
            </a:r>
            <a:r>
              <a:rPr lang="zh-CN" altLang="en-US" dirty="0"/>
              <a:t> </a:t>
            </a:r>
            <a:r>
              <a:rPr lang="en-US" altLang="zh-CN" dirty="0"/>
              <a:t>operators.</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Finally,</a:t>
            </a:r>
            <a:r>
              <a:rPr lang="zh-CN" altLang="en-US" dirty="0"/>
              <a:t> </a:t>
            </a:r>
            <a:r>
              <a:rPr lang="en-US" altLang="zh-CN" dirty="0"/>
              <a:t>75%</a:t>
            </a:r>
            <a:r>
              <a:rPr lang="zh-CN" altLang="en-US" dirty="0"/>
              <a:t> </a:t>
            </a:r>
            <a:r>
              <a:rPr lang="en-US" dirty="0"/>
              <a:t>of errors </a:t>
            </a:r>
            <a:r>
              <a:rPr lang="en-US" altLang="zh-CN" dirty="0"/>
              <a:t>can self-</a:t>
            </a:r>
            <a:r>
              <a:rPr lang="en-US" dirty="0"/>
              <a:t>detected</a:t>
            </a:r>
            <a:r>
              <a:rPr lang="zh-CN" altLang="en-US" dirty="0"/>
              <a:t> </a:t>
            </a:r>
            <a:r>
              <a:rPr lang="en-US" altLang="zh-CN" dirty="0"/>
              <a:t>this</a:t>
            </a:r>
            <a:r>
              <a:rPr lang="zh-CN" altLang="en-US" dirty="0"/>
              <a:t> </a:t>
            </a:r>
            <a:r>
              <a:rPr lang="en-US" altLang="zh-CN" dirty="0"/>
              <a:t>means</a:t>
            </a:r>
            <a:r>
              <a:rPr lang="zh-CN" altLang="en-US" dirty="0"/>
              <a:t> </a:t>
            </a:r>
            <a:r>
              <a:rPr lang="en-US" altLang="zh-CN" dirty="0"/>
              <a:t>many</a:t>
            </a:r>
            <a:r>
              <a:rPr lang="zh-CN" altLang="en-US" dirty="0"/>
              <a:t> </a:t>
            </a:r>
            <a:r>
              <a:rPr lang="en-US" altLang="zh-CN" dirty="0"/>
              <a:t>such</a:t>
            </a:r>
            <a:r>
              <a:rPr lang="zh-CN" altLang="en-US" dirty="0"/>
              <a:t> </a:t>
            </a:r>
            <a:r>
              <a:rPr lang="en-US" altLang="zh-CN" dirty="0"/>
              <a:t>errors</a:t>
            </a:r>
            <a:r>
              <a:rPr lang="zh-CN" altLang="en-US" dirty="0"/>
              <a:t> </a:t>
            </a:r>
            <a:r>
              <a:rPr lang="en-US" altLang="zh-CN" dirty="0"/>
              <a:t>are</a:t>
            </a:r>
            <a:r>
              <a:rPr lang="zh-CN" altLang="en-US" dirty="0"/>
              <a:t> </a:t>
            </a:r>
            <a:r>
              <a:rPr lang="en-US" altLang="zh-CN" dirty="0"/>
              <a:t>slips</a:t>
            </a:r>
            <a:r>
              <a:rPr lang="zh-CN" altLang="en-US" dirty="0"/>
              <a:t> </a:t>
            </a:r>
            <a:r>
              <a:rPr lang="en-US" altLang="zh-CN" dirty="0"/>
              <a:t>or</a:t>
            </a:r>
            <a:r>
              <a:rPr lang="zh-CN" altLang="en-US" dirty="0"/>
              <a:t> </a:t>
            </a:r>
            <a:r>
              <a:rPr lang="en-US" altLang="zh-CN" dirty="0"/>
              <a:t>lapses.</a:t>
            </a:r>
            <a:r>
              <a:rPr lang="zh-CN" altLang="en-US" dirty="0"/>
              <a:t> </a:t>
            </a:r>
            <a:endParaRPr lang="en-US" dirty="0"/>
          </a:p>
          <a:p>
            <a:pPr marL="0" lvl="0" indent="0" algn="l" rtl="0">
              <a:spcBef>
                <a:spcPts val="0"/>
              </a:spcBef>
              <a:spcAft>
                <a:spcPts val="0"/>
              </a:spcAft>
              <a:buNone/>
            </a:pPr>
            <a:endParaRPr lang="en-US" altLang="zh-CN" dirty="0"/>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cc272c96f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bcc272c96f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Then how to help operators with errors? Can automation help</a:t>
            </a:r>
            <a:r>
              <a:rPr lang="zh-CN" altLang="en-US" dirty="0"/>
              <a:t> </a:t>
            </a:r>
            <a:r>
              <a:rPr lang="en-US" altLang="zh-CN" dirty="0"/>
              <a:t>with</a:t>
            </a:r>
            <a:r>
              <a:rPr lang="zh-CN" altLang="en-US" dirty="0"/>
              <a:t> </a:t>
            </a:r>
            <a:r>
              <a:rPr lang="en-US" altLang="zh-CN" dirty="0"/>
              <a:t>lapse</a:t>
            </a:r>
            <a:r>
              <a:rPr lang="en" dirty="0"/>
              <a:t>?  One interesting lesson is the ironies of automation: automation does not cure the human error</a:t>
            </a:r>
            <a:endParaRPr dirty="0"/>
          </a:p>
          <a:p>
            <a:pPr marL="457200" lvl="0" indent="-298450" algn="l" rtl="0">
              <a:lnSpc>
                <a:spcPct val="115000"/>
              </a:lnSpc>
              <a:spcBef>
                <a:spcPts val="0"/>
              </a:spcBef>
              <a:spcAft>
                <a:spcPts val="0"/>
              </a:spcAft>
              <a:buClr>
                <a:schemeClr val="dk1"/>
              </a:buClr>
              <a:buSzPts val="1100"/>
              <a:buChar char="●"/>
            </a:pPr>
            <a:r>
              <a:rPr lang="en-US" altLang="zh-CN" dirty="0">
                <a:solidFill>
                  <a:schemeClr val="dk1"/>
                </a:solidFill>
              </a:rPr>
              <a:t>First,</a:t>
            </a:r>
            <a:r>
              <a:rPr lang="zh-CN" altLang="en-US" dirty="0">
                <a:solidFill>
                  <a:schemeClr val="dk1"/>
                </a:solidFill>
              </a:rPr>
              <a:t> </a:t>
            </a:r>
            <a:r>
              <a:rPr lang="en" dirty="0">
                <a:solidFill>
                  <a:schemeClr val="dk1"/>
                </a:solidFill>
              </a:rPr>
              <a:t>Automation doesn’t remove human influence</a:t>
            </a:r>
          </a:p>
          <a:p>
            <a:pPr marL="914400" lvl="1" indent="-298450" algn="l" rtl="0">
              <a:lnSpc>
                <a:spcPct val="115000"/>
              </a:lnSpc>
              <a:spcBef>
                <a:spcPts val="0"/>
              </a:spcBef>
              <a:spcAft>
                <a:spcPts val="0"/>
              </a:spcAft>
              <a:buClr>
                <a:schemeClr val="dk1"/>
              </a:buClr>
              <a:buSzPts val="1100"/>
              <a:buChar char="●"/>
            </a:pPr>
            <a:r>
              <a:rPr lang="en" dirty="0">
                <a:solidFill>
                  <a:schemeClr val="dk1"/>
                </a:solidFill>
              </a:rPr>
              <a:t>once designers realize that humans make errors, they often try to design a system that reduces human intervention. </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dirty="0">
                <a:solidFill>
                  <a:schemeClr val="dk1"/>
                </a:solidFill>
              </a:rPr>
              <a:t>shifts the burden from operator to designer but designers also make mistakes</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Automation can make operator’s job harder</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reduces the chance for operators to get </a:t>
            </a:r>
            <a:r>
              <a:rPr lang="en" b="1" dirty="0">
                <a:solidFill>
                  <a:schemeClr val="dk1"/>
                </a:solidFill>
              </a:rPr>
              <a:t>hands-on control experience</a:t>
            </a:r>
            <a:r>
              <a:rPr lang="en" dirty="0">
                <a:solidFill>
                  <a:schemeClr val="dk1"/>
                </a:solidFill>
              </a:rPr>
              <a:t>, preventing them from building the understanding of the system and models for troubleshooting. </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dirty="0">
                <a:solidFill>
                  <a:schemeClr val="dk1"/>
                </a:solidFill>
              </a:rPr>
              <a:t>limits opportunities to learn without day-to-day interaction.</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Automation usually addresses the easy tasks for humans, leaving to the operator the </a:t>
            </a:r>
            <a:r>
              <a:rPr lang="en" b="1" dirty="0">
                <a:solidFill>
                  <a:schemeClr val="dk1"/>
                </a:solidFill>
              </a:rPr>
              <a:t>complex, rare tasks</a:t>
            </a:r>
            <a:r>
              <a:rPr lang="en" dirty="0">
                <a:solidFill>
                  <a:schemeClr val="dk1"/>
                </a:solidFill>
              </a:rPr>
              <a:t> that were not successfully automated. </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dirty="0">
                <a:solidFill>
                  <a:schemeClr val="dk1"/>
                </a:solidFill>
              </a:rPr>
              <a:t>missed by designers</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en" dirty="0">
                <a:solidFill>
                  <a:schemeClr val="dk1"/>
                </a:solidFill>
              </a:rPr>
              <a:t>Humans are ill suited to such tasks, especially under stress.  </a:t>
            </a:r>
            <a:endParaRPr dirty="0">
              <a:solidFill>
                <a:schemeClr val="dk1"/>
              </a:solidFill>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 sz="1200" dirty="0">
                <a:solidFill>
                  <a:schemeClr val="dk1"/>
                </a:solidFill>
              </a:rPr>
              <a:t>Lesson: giving operators a chance to familiarize themselves with systems in a safe environment, and to correct their own errors</a:t>
            </a:r>
            <a:r>
              <a:rPr lang="en" dirty="0">
                <a:solidFill>
                  <a:schemeClr val="dk1"/>
                </a:solidFill>
              </a:rPr>
              <a:t> </a:t>
            </a:r>
            <a:r>
              <a:rPr lang="en-US" altLang="zh-CN" dirty="0">
                <a:solidFill>
                  <a:schemeClr val="dk1"/>
                </a:solidFill>
              </a:rPr>
              <a:t>.</a:t>
            </a:r>
            <a:r>
              <a:rPr lang="zh-CN" altLang="en-US" dirty="0">
                <a:solidFill>
                  <a:schemeClr val="dk1"/>
                </a:solidFill>
              </a:rPr>
              <a:t> </a:t>
            </a:r>
            <a:r>
              <a:rPr lang="en-US" altLang="zh-CN" dirty="0">
                <a:solidFill>
                  <a:schemeClr val="dk1"/>
                </a:solidFill>
              </a:rPr>
              <a:t>We</a:t>
            </a:r>
            <a:r>
              <a:rPr lang="zh-CN" altLang="en-US" dirty="0">
                <a:solidFill>
                  <a:schemeClr val="dk1"/>
                </a:solidFill>
              </a:rPr>
              <a:t> </a:t>
            </a:r>
            <a:r>
              <a:rPr lang="en-US" sz="1100" dirty="0">
                <a:solidFill>
                  <a:srgbClr val="FF0000"/>
                </a:solidFill>
              </a:rPr>
              <a:t>Need tools to</a:t>
            </a:r>
            <a:r>
              <a:rPr lang="en-US" sz="1100" b="1" dirty="0">
                <a:solidFill>
                  <a:srgbClr val="FF0000"/>
                </a:solidFill>
              </a:rPr>
              <a:t> help, not replace, operator </a:t>
            </a:r>
            <a:endParaRPr lang="en-US" dirty="0">
              <a:solidFill>
                <a:srgbClr val="FF0000"/>
              </a:solidFill>
            </a:endParaRPr>
          </a:p>
          <a:p>
            <a:pPr marL="0" lvl="0" indent="0" algn="l" rtl="0">
              <a:lnSpc>
                <a:spcPct val="115000"/>
              </a:lnSpc>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cfb9d3a91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cfb9d3a91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ltLang="zh-CN" dirty="0">
                <a:solidFill>
                  <a:schemeClr val="dk1"/>
                </a:solidFill>
              </a:rPr>
              <a:t>One</a:t>
            </a:r>
            <a:r>
              <a:rPr lang="en" dirty="0">
                <a:solidFill>
                  <a:schemeClr val="dk1"/>
                </a:solidFill>
              </a:rPr>
              <a:t> major breakthrough </a:t>
            </a:r>
            <a:r>
              <a:rPr lang="en" dirty="0"/>
              <a:t>in civil engineering</a:t>
            </a:r>
            <a:r>
              <a:rPr lang="zh-CN" altLang="en-US" dirty="0"/>
              <a:t> </a:t>
            </a:r>
            <a:r>
              <a:rPr lang="en" dirty="0">
                <a:solidFill>
                  <a:schemeClr val="dk1"/>
                </a:solidFill>
              </a:rPr>
              <a:t>was the concept of a </a:t>
            </a:r>
            <a:r>
              <a:rPr lang="en" b="1" dirty="0">
                <a:solidFill>
                  <a:schemeClr val="dk1"/>
                </a:solidFill>
              </a:rPr>
              <a:t>margin of safety</a:t>
            </a:r>
            <a:r>
              <a:rPr lang="en" dirty="0">
                <a:solidFill>
                  <a:schemeClr val="dk1"/>
                </a:solidFill>
              </a:rPr>
              <a:t>; </a:t>
            </a:r>
            <a:endParaRPr dirty="0">
              <a:solidFill>
                <a:schemeClr val="dk1"/>
              </a:solidFill>
            </a:endParaRPr>
          </a:p>
          <a:p>
            <a:pPr marL="457200" marR="0" lvl="0" indent="-298450" algn="l" defTabSz="914400" rtl="0" eaLnBrk="1" fontAlgn="auto" latinLnBrk="0" hangingPunct="1">
              <a:lnSpc>
                <a:spcPct val="115000"/>
              </a:lnSpc>
              <a:spcBef>
                <a:spcPts val="0"/>
              </a:spcBef>
              <a:spcAft>
                <a:spcPts val="0"/>
              </a:spcAft>
              <a:buClr>
                <a:schemeClr val="dk1"/>
              </a:buClr>
              <a:buSzPts val="1100"/>
              <a:buFont typeface="Arial"/>
              <a:buChar char="●"/>
              <a:tabLst/>
              <a:defRPr/>
            </a:pPr>
            <a:r>
              <a:rPr lang="en-US" sz="1100" dirty="0"/>
              <a:t>Techniques invented since 1800s </a:t>
            </a:r>
          </a:p>
          <a:p>
            <a:pPr marL="457200" lvl="0" indent="-298450" algn="l" rtl="0">
              <a:lnSpc>
                <a:spcPct val="115000"/>
              </a:lnSpc>
              <a:spcBef>
                <a:spcPts val="0"/>
              </a:spcBef>
              <a:spcAft>
                <a:spcPts val="0"/>
              </a:spcAft>
              <a:buClr>
                <a:schemeClr val="dk1"/>
              </a:buClr>
              <a:buSzPts val="1100"/>
              <a:buChar char="●"/>
            </a:pPr>
            <a:r>
              <a:rPr lang="en" dirty="0">
                <a:solidFill>
                  <a:schemeClr val="dk1"/>
                </a:solidFill>
              </a:rPr>
              <a:t>engineers would enhance their designs by a factor of 3 to 6 </a:t>
            </a:r>
            <a:r>
              <a:rPr lang="en-US" altLang="zh-CN" dirty="0">
                <a:solidFill>
                  <a:schemeClr val="dk1"/>
                </a:solidFill>
              </a:rPr>
              <a:t>than</a:t>
            </a:r>
            <a:r>
              <a:rPr lang="zh-CN" altLang="en-US" dirty="0">
                <a:solidFill>
                  <a:schemeClr val="dk1"/>
                </a:solidFill>
              </a:rPr>
              <a:t> </a:t>
            </a:r>
            <a:r>
              <a:rPr lang="en-US" altLang="zh-CN" dirty="0">
                <a:solidFill>
                  <a:schemeClr val="dk1"/>
                </a:solidFill>
              </a:rPr>
              <a:t>the</a:t>
            </a:r>
            <a:r>
              <a:rPr lang="zh-CN" altLang="en-US" dirty="0">
                <a:solidFill>
                  <a:schemeClr val="dk1"/>
                </a:solidFill>
              </a:rPr>
              <a:t> </a:t>
            </a:r>
            <a:r>
              <a:rPr lang="en-US" altLang="zh-CN" dirty="0">
                <a:solidFill>
                  <a:schemeClr val="dk1"/>
                </a:solidFill>
              </a:rPr>
              <a:t>calculated</a:t>
            </a:r>
            <a:r>
              <a:rPr lang="zh-CN" altLang="en-US" dirty="0">
                <a:solidFill>
                  <a:schemeClr val="dk1"/>
                </a:solidFill>
              </a:rPr>
              <a:t> </a:t>
            </a:r>
            <a:r>
              <a:rPr lang="en-US" altLang="zh-CN" dirty="0">
                <a:solidFill>
                  <a:schemeClr val="dk1"/>
                </a:solidFill>
              </a:rPr>
              <a:t>load</a:t>
            </a:r>
            <a:r>
              <a:rPr lang="zh-CN" altLang="en-US" dirty="0">
                <a:solidFill>
                  <a:schemeClr val="dk1"/>
                </a:solidFill>
              </a:rPr>
              <a:t> </a:t>
            </a:r>
            <a:r>
              <a:rPr lang="en" dirty="0">
                <a:solidFill>
                  <a:schemeClr val="dk1"/>
                </a:solidFill>
              </a:rPr>
              <a:t>to </a:t>
            </a:r>
            <a:r>
              <a:rPr lang="en-US" altLang="zh-CN" dirty="0">
                <a:solidFill>
                  <a:schemeClr val="dk1"/>
                </a:solidFill>
              </a:rPr>
              <a:t>deal</a:t>
            </a:r>
            <a:r>
              <a:rPr lang="zh-CN" altLang="en-US" dirty="0">
                <a:solidFill>
                  <a:schemeClr val="dk1"/>
                </a:solidFill>
              </a:rPr>
              <a:t> </a:t>
            </a:r>
            <a:r>
              <a:rPr lang="en-US" altLang="zh-CN" dirty="0">
                <a:solidFill>
                  <a:schemeClr val="dk1"/>
                </a:solidFill>
              </a:rPr>
              <a:t>with</a:t>
            </a:r>
            <a:r>
              <a:rPr lang="en" dirty="0">
                <a:solidFill>
                  <a:schemeClr val="dk1"/>
                </a:solidFill>
              </a:rPr>
              <a:t> the unknown. </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The safety margin compensates for flaws in building material, construction mistakes, overloading, and even design errors. </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cfb9d3a9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cfb9d3a9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1"/>
                </a:solidFill>
              </a:rPr>
              <a:t>The idea is also applied in the CS area when people work with the RAID. </a:t>
            </a:r>
            <a:endParaRPr dirty="0">
              <a:solidFill>
                <a:schemeClr val="dk1"/>
              </a:solidFill>
            </a:endParaRPr>
          </a:p>
          <a:p>
            <a:pPr marL="457200" lvl="1" indent="-298450" algn="l" rtl="0">
              <a:lnSpc>
                <a:spcPct val="115000"/>
              </a:lnSpc>
              <a:spcBef>
                <a:spcPts val="0"/>
              </a:spcBef>
              <a:spcAft>
                <a:spcPts val="0"/>
              </a:spcAft>
              <a:buClr>
                <a:schemeClr val="dk1"/>
              </a:buClr>
              <a:buSzPts val="1100"/>
              <a:buChar char="○"/>
            </a:pPr>
            <a:r>
              <a:rPr lang="en" dirty="0">
                <a:solidFill>
                  <a:schemeClr val="dk1"/>
                </a:solidFill>
              </a:rPr>
              <a:t>Their research suggested that as long as there were standby spares to rebuild lost data, RAID-5 would handle </a:t>
            </a:r>
            <a:r>
              <a:rPr lang="en-US" altLang="zh-CN" dirty="0">
                <a:solidFill>
                  <a:schemeClr val="dk1"/>
                </a:solidFill>
              </a:rPr>
              <a:t>one</a:t>
            </a:r>
            <a:r>
              <a:rPr lang="zh-CN" altLang="en-US" dirty="0">
                <a:solidFill>
                  <a:schemeClr val="dk1"/>
                </a:solidFill>
              </a:rPr>
              <a:t> </a:t>
            </a:r>
            <a:r>
              <a:rPr lang="en-US" altLang="zh-CN" dirty="0">
                <a:solidFill>
                  <a:schemeClr val="dk1"/>
                </a:solidFill>
              </a:rPr>
              <a:t>disk</a:t>
            </a:r>
            <a:r>
              <a:rPr lang="zh-CN" altLang="en-US" dirty="0">
                <a:solidFill>
                  <a:schemeClr val="dk1"/>
                </a:solidFill>
              </a:rPr>
              <a:t> </a:t>
            </a:r>
            <a:r>
              <a:rPr lang="en-US" altLang="zh-CN" dirty="0">
                <a:solidFill>
                  <a:schemeClr val="dk1"/>
                </a:solidFill>
              </a:rPr>
              <a:t>failure</a:t>
            </a:r>
            <a:r>
              <a:rPr lang="en" dirty="0">
                <a:solidFill>
                  <a:schemeClr val="dk1"/>
                </a:solidFill>
              </a:rPr>
              <a:t>. </a:t>
            </a:r>
            <a:endParaRPr dirty="0">
              <a:solidFill>
                <a:schemeClr val="dk1"/>
              </a:solidFill>
            </a:endParaRPr>
          </a:p>
          <a:p>
            <a:pPr marL="457200" lvl="1" indent="-298450" algn="l" rtl="0">
              <a:lnSpc>
                <a:spcPct val="115000"/>
              </a:lnSpc>
              <a:spcBef>
                <a:spcPts val="0"/>
              </a:spcBef>
              <a:spcAft>
                <a:spcPts val="0"/>
              </a:spcAft>
              <a:buClr>
                <a:schemeClr val="dk1"/>
              </a:buClr>
              <a:buSzPts val="1100"/>
              <a:buChar char="○"/>
            </a:pPr>
            <a:r>
              <a:rPr lang="en" dirty="0">
                <a:solidFill>
                  <a:schemeClr val="dk1"/>
                </a:solidFill>
              </a:rPr>
              <a:t>But A system administrator said that every admin he knew had lost data on RAID-5 at </a:t>
            </a:r>
            <a:r>
              <a:rPr lang="en-US" altLang="zh-CN" dirty="0">
                <a:solidFill>
                  <a:schemeClr val="dk1"/>
                </a:solidFill>
              </a:rPr>
              <a:t>least</a:t>
            </a:r>
            <a:r>
              <a:rPr lang="zh-CN" altLang="en-US" dirty="0">
                <a:solidFill>
                  <a:schemeClr val="dk1"/>
                </a:solidFill>
              </a:rPr>
              <a:t> </a:t>
            </a:r>
            <a:r>
              <a:rPr lang="en" dirty="0">
                <a:solidFill>
                  <a:schemeClr val="dk1"/>
                </a:solidFill>
              </a:rPr>
              <a:t>one time in his career. </a:t>
            </a:r>
            <a:r>
              <a:rPr lang="en-US" altLang="zh-CN" dirty="0">
                <a:solidFill>
                  <a:schemeClr val="dk1"/>
                </a:solidFill>
              </a:rPr>
              <a:t>So</a:t>
            </a:r>
            <a:r>
              <a:rPr lang="zh-CN" altLang="en-US" dirty="0">
                <a:solidFill>
                  <a:schemeClr val="dk1"/>
                </a:solidFill>
              </a:rPr>
              <a:t> </a:t>
            </a:r>
            <a:r>
              <a:rPr lang="en-US" altLang="zh-CN" dirty="0">
                <a:solidFill>
                  <a:schemeClr val="dk1"/>
                </a:solidFill>
              </a:rPr>
              <a:t>why?</a:t>
            </a:r>
            <a:endParaRPr dirty="0">
              <a:solidFill>
                <a:schemeClr val="dk1"/>
              </a:solidFill>
            </a:endParaRPr>
          </a:p>
          <a:p>
            <a:pPr marL="457200" lvl="1" indent="-298450" algn="l" rtl="0">
              <a:lnSpc>
                <a:spcPct val="115000"/>
              </a:lnSpc>
              <a:spcBef>
                <a:spcPts val="0"/>
              </a:spcBef>
              <a:spcAft>
                <a:spcPts val="0"/>
              </a:spcAft>
              <a:buClr>
                <a:schemeClr val="dk1"/>
              </a:buClr>
              <a:buSzPts val="1100"/>
              <a:buChar char="○"/>
            </a:pPr>
            <a:r>
              <a:rPr lang="en" dirty="0">
                <a:solidFill>
                  <a:schemeClr val="dk1"/>
                </a:solidFill>
              </a:rPr>
              <a:t>The MTTF of disks assume nominal temperature and limited vibration. however, some RAID systems were exposed to higher temperatures and more vibration than anticipated, and hence had failures much more closely correlated than predicted. </a:t>
            </a:r>
            <a:endParaRPr dirty="0">
              <a:solidFill>
                <a:schemeClr val="dk1"/>
              </a:solidFill>
            </a:endParaRPr>
          </a:p>
          <a:p>
            <a:pPr marL="457200" lvl="1" indent="-298450" algn="l" rtl="0">
              <a:lnSpc>
                <a:spcPct val="115000"/>
              </a:lnSpc>
              <a:spcBef>
                <a:spcPts val="0"/>
              </a:spcBef>
              <a:spcAft>
                <a:spcPts val="0"/>
              </a:spcAft>
              <a:buClr>
                <a:schemeClr val="dk1"/>
              </a:buClr>
              <a:buSzPts val="1100"/>
              <a:buChar char="○"/>
            </a:pPr>
            <a:r>
              <a:rPr lang="en-US" altLang="zh-CN" dirty="0">
                <a:solidFill>
                  <a:schemeClr val="dk1"/>
                </a:solidFill>
              </a:rPr>
              <a:t>If</a:t>
            </a:r>
            <a:r>
              <a:rPr lang="en" dirty="0">
                <a:solidFill>
                  <a:schemeClr val="dk1"/>
                </a:solidFill>
              </a:rPr>
              <a:t> </a:t>
            </a:r>
            <a:r>
              <a:rPr lang="en-US" altLang="zh-CN" dirty="0">
                <a:solidFill>
                  <a:schemeClr val="dk1"/>
                </a:solidFill>
              </a:rPr>
              <a:t>their</a:t>
            </a:r>
            <a:r>
              <a:rPr lang="en" dirty="0">
                <a:solidFill>
                  <a:schemeClr val="dk1"/>
                </a:solidFill>
              </a:rPr>
              <a:t> field </a:t>
            </a:r>
            <a:r>
              <a:rPr lang="en-US" altLang="zh-CN" dirty="0">
                <a:solidFill>
                  <a:schemeClr val="dk1"/>
                </a:solidFill>
              </a:rPr>
              <a:t>has</a:t>
            </a:r>
            <a:r>
              <a:rPr lang="en" dirty="0">
                <a:solidFill>
                  <a:schemeClr val="dk1"/>
                </a:solidFill>
              </a:rPr>
              <a:t> the principle of the </a:t>
            </a:r>
            <a:r>
              <a:rPr lang="en" b="1" dirty="0">
                <a:solidFill>
                  <a:schemeClr val="dk1"/>
                </a:solidFill>
              </a:rPr>
              <a:t>margin of safety</a:t>
            </a:r>
            <a:r>
              <a:rPr lang="en" dirty="0">
                <a:solidFill>
                  <a:schemeClr val="dk1"/>
                </a:solidFill>
              </a:rPr>
              <a:t>, the RAID papers would </a:t>
            </a:r>
            <a:r>
              <a:rPr lang="en-US" altLang="zh-CN" dirty="0">
                <a:solidFill>
                  <a:schemeClr val="dk1"/>
                </a:solidFill>
              </a:rPr>
              <a:t>suggest</a:t>
            </a:r>
            <a:r>
              <a:rPr lang="zh-CN" altLang="en-US" dirty="0">
                <a:solidFill>
                  <a:schemeClr val="dk1"/>
                </a:solidFill>
              </a:rPr>
              <a:t> </a:t>
            </a:r>
            <a:r>
              <a:rPr lang="en" dirty="0">
                <a:solidFill>
                  <a:schemeClr val="dk1"/>
                </a:solidFill>
              </a:rPr>
              <a:t>that </a:t>
            </a:r>
            <a:r>
              <a:rPr lang="en" b="1" dirty="0">
                <a:solidFill>
                  <a:schemeClr val="dk1"/>
                </a:solidFill>
              </a:rPr>
              <a:t>RAID-5 was sufficient for faults we could anticipate</a:t>
            </a:r>
            <a:r>
              <a:rPr lang="en" dirty="0">
                <a:solidFill>
                  <a:schemeClr val="dk1"/>
                </a:solidFill>
              </a:rPr>
              <a:t>, but </a:t>
            </a:r>
            <a:r>
              <a:rPr lang="en" b="1" dirty="0">
                <a:solidFill>
                  <a:schemeClr val="dk1"/>
                </a:solidFill>
              </a:rPr>
              <a:t>recommend RAID-6</a:t>
            </a:r>
            <a:r>
              <a:rPr lang="en" dirty="0">
                <a:solidFill>
                  <a:schemeClr val="dk1"/>
                </a:solidFill>
              </a:rPr>
              <a:t> (up to two disk failures) to accommodate the unanticipated faults. </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be5e712e4c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be5e712e4c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Next</a:t>
            </a:r>
            <a:r>
              <a:rPr lang="zh-CN" altLang="en-US" dirty="0"/>
              <a:t> </a:t>
            </a:r>
            <a:r>
              <a:rPr lang="en-US" altLang="zh-CN" dirty="0"/>
              <a:t>inspired</a:t>
            </a:r>
            <a:r>
              <a:rPr lang="zh-CN" altLang="en-US" dirty="0"/>
              <a:t> </a:t>
            </a:r>
            <a:r>
              <a:rPr lang="en-US" altLang="zh-CN" dirty="0"/>
              <a:t>by</a:t>
            </a:r>
            <a:r>
              <a:rPr lang="zh-CN" altLang="en-US" dirty="0"/>
              <a:t> </a:t>
            </a:r>
            <a:r>
              <a:rPr lang="en-US" altLang="zh-CN" dirty="0"/>
              <a:t>these</a:t>
            </a:r>
            <a:r>
              <a:rPr lang="zh-CN" altLang="en-US" dirty="0"/>
              <a:t> </a:t>
            </a:r>
            <a:r>
              <a:rPr lang="en-US" altLang="zh-CN" dirty="0"/>
              <a:t>lessons</a:t>
            </a:r>
            <a:r>
              <a:rPr lang="zh-CN" altLang="en-US" dirty="0"/>
              <a:t> </a:t>
            </a:r>
            <a:r>
              <a:rPr lang="en-US" altLang="zh-CN" dirty="0"/>
              <a:t>from</a:t>
            </a:r>
            <a:r>
              <a:rPr lang="zh-CN" altLang="en-US" dirty="0"/>
              <a:t> </a:t>
            </a:r>
            <a:r>
              <a:rPr lang="en-US" altLang="zh-CN" dirty="0"/>
              <a:t>different</a:t>
            </a:r>
            <a:r>
              <a:rPr lang="zh-CN" altLang="en-US" dirty="0"/>
              <a:t> </a:t>
            </a:r>
            <a:r>
              <a:rPr lang="en-US" altLang="zh-CN" dirty="0"/>
              <a:t>fields,</a:t>
            </a:r>
            <a:r>
              <a:rPr lang="zh-CN" altLang="en-US" dirty="0"/>
              <a:t> </a:t>
            </a:r>
            <a:r>
              <a:rPr lang="en-US" altLang="zh-CN" dirty="0"/>
              <a:t>they</a:t>
            </a:r>
            <a:r>
              <a:rPr lang="zh-CN" altLang="en-US" dirty="0"/>
              <a:t> </a:t>
            </a:r>
            <a:r>
              <a:rPr lang="en-US" altLang="zh-CN" dirty="0"/>
              <a:t>showed</a:t>
            </a:r>
            <a:r>
              <a:rPr lang="zh-CN" altLang="en-US" dirty="0"/>
              <a:t> </a:t>
            </a:r>
            <a:r>
              <a:rPr lang="en-US" altLang="zh-CN" dirty="0"/>
              <a:t>6</a:t>
            </a:r>
            <a:r>
              <a:rPr lang="zh-CN" altLang="en-US" dirty="0"/>
              <a:t> </a:t>
            </a:r>
            <a:r>
              <a:rPr lang="en-US" altLang="zh-CN" dirty="0"/>
              <a:t>ROC</a:t>
            </a:r>
            <a:r>
              <a:rPr lang="zh-CN" altLang="en-US" dirty="0"/>
              <a:t> </a:t>
            </a:r>
            <a:r>
              <a:rPr lang="en-US" altLang="zh-CN" dirty="0"/>
              <a:t>techniques</a:t>
            </a:r>
            <a:r>
              <a:rPr lang="zh-CN" altLang="en-US" dirty="0"/>
              <a:t> </a:t>
            </a:r>
            <a:r>
              <a:rPr lang="en" dirty="0"/>
              <a:t>to demonstrate the whole ROC vision</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bd3a63da33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bd3a63da3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They</a:t>
            </a:r>
            <a:r>
              <a:rPr lang="zh-CN" altLang="en-US" dirty="0"/>
              <a:t> </a:t>
            </a:r>
            <a:r>
              <a:rPr lang="en-US" altLang="zh-CN" dirty="0"/>
              <a:t>proposed</a:t>
            </a:r>
            <a:r>
              <a:rPr lang="zh-CN" altLang="en-US" dirty="0"/>
              <a:t> </a:t>
            </a:r>
            <a:r>
              <a:rPr lang="en-US" altLang="zh-CN" dirty="0"/>
              <a:t>s</a:t>
            </a:r>
            <a:r>
              <a:rPr lang="en" dirty="0"/>
              <a:t>ix techniques that guide ROC.  </a:t>
            </a:r>
            <a:r>
              <a:rPr lang="en-US" altLang="zh-CN" dirty="0"/>
              <a:t>They</a:t>
            </a:r>
            <a:r>
              <a:rPr lang="zh-CN" altLang="en-US" dirty="0"/>
              <a:t> </a:t>
            </a:r>
            <a:r>
              <a:rPr lang="en-US" altLang="zh-CN" dirty="0"/>
              <a:t>just</a:t>
            </a:r>
            <a:r>
              <a:rPr lang="zh-CN" altLang="en-US" dirty="0"/>
              <a:t> </a:t>
            </a:r>
            <a:r>
              <a:rPr lang="en" dirty="0"/>
              <a:t>giving shorter versions of all techniques</a:t>
            </a:r>
            <a:r>
              <a:rPr lang="en-US" altLang="zh-CN" dirty="0"/>
              <a:t>.</a:t>
            </a:r>
            <a:endParaRPr dirty="0"/>
          </a:p>
          <a:p>
            <a:pPr marL="0" lvl="0" indent="0" algn="l" rtl="0">
              <a:spcBef>
                <a:spcPts val="0"/>
              </a:spcBef>
              <a:spcAft>
                <a:spcPts val="0"/>
              </a:spcAft>
              <a:buNone/>
            </a:pPr>
            <a:r>
              <a:rPr lang="en-US" altLang="zh-CN" dirty="0"/>
              <a:t>Next</a:t>
            </a:r>
            <a:r>
              <a:rPr lang="zh-CN" altLang="en-US" dirty="0"/>
              <a:t> </a:t>
            </a:r>
            <a:r>
              <a:rPr lang="en-US" altLang="zh-CN" dirty="0"/>
              <a:t>I</a:t>
            </a:r>
            <a:r>
              <a:rPr lang="zh-CN" altLang="en-US" dirty="0"/>
              <a:t> </a:t>
            </a:r>
            <a:r>
              <a:rPr lang="en-US" altLang="zh-CN" dirty="0"/>
              <a:t>will</a:t>
            </a:r>
            <a:r>
              <a:rPr lang="zh-CN" altLang="en-US" dirty="0"/>
              <a:t> </a:t>
            </a:r>
            <a:r>
              <a:rPr lang="en-US" altLang="zh-CN" dirty="0"/>
              <a:t>talk</a:t>
            </a:r>
            <a:r>
              <a:rPr lang="zh-CN" altLang="en-US" dirty="0"/>
              <a:t> </a:t>
            </a:r>
            <a:r>
              <a:rPr lang="en-US" altLang="zh-CN" dirty="0"/>
              <a:t>about</a:t>
            </a:r>
            <a:r>
              <a:rPr lang="zh-CN" altLang="en-US" dirty="0"/>
              <a:t> </a:t>
            </a:r>
            <a:r>
              <a:rPr lang="en-US" altLang="zh-CN" dirty="0"/>
              <a:t>the</a:t>
            </a:r>
            <a:r>
              <a:rPr lang="en" dirty="0"/>
              <a:t> case studies </a:t>
            </a:r>
            <a:r>
              <a:rPr lang="en-US" altLang="zh-CN" dirty="0"/>
              <a:t>about</a:t>
            </a:r>
            <a:r>
              <a:rPr lang="zh-CN" altLang="en-US" dirty="0"/>
              <a:t> </a:t>
            </a:r>
            <a:r>
              <a:rPr lang="en-US" altLang="zh-CN" dirty="0"/>
              <a:t>the</a:t>
            </a:r>
            <a:r>
              <a:rPr lang="zh-CN" altLang="en-US" dirty="0"/>
              <a:t> </a:t>
            </a:r>
            <a:r>
              <a:rPr lang="en" dirty="0"/>
              <a:t>first five techniques. The sixth technique is already well established and widely used</a:t>
            </a:r>
            <a:r>
              <a:rPr lang="zh-CN" altLang="en-US" dirty="0"/>
              <a:t> </a:t>
            </a:r>
            <a:r>
              <a:rPr lang="en-US" altLang="zh-CN" dirty="0"/>
              <a:t>so</a:t>
            </a:r>
            <a:r>
              <a:rPr lang="zh-CN" altLang="en-US" dirty="0"/>
              <a:t> </a:t>
            </a:r>
            <a:r>
              <a:rPr lang="en-US" altLang="zh-CN" dirty="0"/>
              <a:t>they</a:t>
            </a:r>
            <a:r>
              <a:rPr lang="zh-CN" altLang="en-US" dirty="0"/>
              <a:t> </a:t>
            </a:r>
            <a:r>
              <a:rPr lang="en-US" altLang="zh-CN" dirty="0"/>
              <a:t>skip</a:t>
            </a:r>
            <a:r>
              <a:rPr lang="zh-CN" altLang="en-US" dirty="0"/>
              <a:t> </a:t>
            </a:r>
            <a:r>
              <a:rPr lang="en-US" altLang="zh-CN" dirty="0"/>
              <a:t>it.</a:t>
            </a:r>
            <a:endParaRPr dirty="0"/>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e5e712e4c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e5e712e4c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bd3a63da3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bd3a63da3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200" dirty="0">
                <a:solidFill>
                  <a:schemeClr val="dk1"/>
                </a:solidFill>
              </a:rPr>
              <a:t>The</a:t>
            </a:r>
            <a:r>
              <a:rPr lang="zh-CN" altLang="en-US" sz="1200" dirty="0">
                <a:solidFill>
                  <a:schemeClr val="dk1"/>
                </a:solidFill>
              </a:rPr>
              <a:t> </a:t>
            </a:r>
            <a:r>
              <a:rPr lang="en-US" altLang="zh-CN" sz="1200" dirty="0">
                <a:solidFill>
                  <a:schemeClr val="dk1"/>
                </a:solidFill>
              </a:rPr>
              <a:t>first</a:t>
            </a:r>
            <a:r>
              <a:rPr lang="zh-CN" altLang="en-US" sz="1200" dirty="0">
                <a:solidFill>
                  <a:schemeClr val="dk1"/>
                </a:solidFill>
              </a:rPr>
              <a:t> </a:t>
            </a:r>
            <a:r>
              <a:rPr lang="en-US" altLang="zh-CN" sz="1200" dirty="0">
                <a:solidFill>
                  <a:schemeClr val="dk1"/>
                </a:solidFill>
              </a:rPr>
              <a:t>case</a:t>
            </a:r>
            <a:r>
              <a:rPr lang="zh-CN" altLang="en-US" sz="1200" dirty="0">
                <a:solidFill>
                  <a:schemeClr val="dk1"/>
                </a:solidFill>
              </a:rPr>
              <a:t> </a:t>
            </a:r>
            <a:r>
              <a:rPr lang="en-US" altLang="zh-CN" sz="1200" dirty="0">
                <a:solidFill>
                  <a:schemeClr val="dk1"/>
                </a:solidFill>
              </a:rPr>
              <a:t>study</a:t>
            </a:r>
            <a:r>
              <a:rPr lang="zh-CN" altLang="en-US" sz="1200" dirty="0">
                <a:solidFill>
                  <a:schemeClr val="dk1"/>
                </a:solidFill>
              </a:rPr>
              <a:t> </a:t>
            </a:r>
            <a:r>
              <a:rPr lang="en-US" altLang="zh-CN" sz="1200" dirty="0">
                <a:solidFill>
                  <a:schemeClr val="dk1"/>
                </a:solidFill>
              </a:rPr>
              <a:t>Is</a:t>
            </a:r>
            <a:r>
              <a:rPr lang="zh-CN" altLang="en-US" sz="1200" dirty="0">
                <a:solidFill>
                  <a:schemeClr val="dk1"/>
                </a:solidFill>
              </a:rPr>
              <a:t> </a:t>
            </a:r>
            <a:r>
              <a:rPr lang="en-US" sz="1200" dirty="0"/>
              <a:t>Test recovery mechanisms </a:t>
            </a:r>
            <a:r>
              <a:rPr lang="en" sz="1200" dirty="0">
                <a:solidFill>
                  <a:schemeClr val="dk1"/>
                </a:solidFill>
              </a:rPr>
              <a:t>based on fault injection tool that finds unusual behavior</a:t>
            </a:r>
            <a:r>
              <a:rPr lang="en-US" altLang="zh-CN" sz="1200" dirty="0"/>
              <a:t>.</a:t>
            </a:r>
            <a:r>
              <a:rPr lang="zh-CN" altLang="en-US" sz="1200" dirty="0"/>
              <a:t> </a:t>
            </a:r>
            <a:r>
              <a:rPr lang="en-US" altLang="zh-CN" sz="1200" dirty="0"/>
              <a:t>We</a:t>
            </a:r>
            <a:r>
              <a:rPr lang="zh-CN" altLang="en-US" sz="1200" dirty="0"/>
              <a:t> </a:t>
            </a:r>
            <a:r>
              <a:rPr lang="en-US" altLang="zh-CN" sz="1200" dirty="0"/>
              <a:t>mentioned</a:t>
            </a:r>
            <a:r>
              <a:rPr lang="zh-CN" altLang="en-US" sz="1200" dirty="0"/>
              <a:t> </a:t>
            </a:r>
            <a:r>
              <a:rPr lang="en-US" altLang="zh-CN" sz="1200" dirty="0"/>
              <a:t>need</a:t>
            </a:r>
            <a:r>
              <a:rPr lang="zh-CN" altLang="en-US" sz="1200" dirty="0"/>
              <a:t> </a:t>
            </a:r>
            <a:r>
              <a:rPr lang="en-US" altLang="zh-CN" sz="1200" dirty="0"/>
              <a:t>to</a:t>
            </a:r>
            <a:r>
              <a:rPr lang="zh-CN" altLang="en-US" sz="1200" dirty="0">
                <a:solidFill>
                  <a:schemeClr val="dk1"/>
                </a:solidFill>
              </a:rPr>
              <a:t> </a:t>
            </a:r>
            <a:r>
              <a:rPr lang="en-US" sz="1200" dirty="0">
                <a:solidFill>
                  <a:srgbClr val="FF0000"/>
                </a:solidFill>
              </a:rPr>
              <a:t>test recovery systems to ensure they will work</a:t>
            </a:r>
            <a:r>
              <a:rPr lang="zh-CN" altLang="en-US" sz="1200" dirty="0">
                <a:solidFill>
                  <a:srgbClr val="FF0000"/>
                </a:solidFill>
              </a:rPr>
              <a:t> </a:t>
            </a:r>
            <a:r>
              <a:rPr lang="en-US" altLang="zh-CN" sz="1200" dirty="0">
                <a:solidFill>
                  <a:srgbClr val="FF0000"/>
                </a:solidFill>
              </a:rPr>
              <a:t>in</a:t>
            </a:r>
            <a:r>
              <a:rPr lang="zh-CN" altLang="en-US" sz="1200" dirty="0">
                <a:solidFill>
                  <a:srgbClr val="FF0000"/>
                </a:solidFill>
              </a:rPr>
              <a:t> </a:t>
            </a:r>
            <a:r>
              <a:rPr lang="en-US" altLang="zh-CN" sz="1200" dirty="0">
                <a:solidFill>
                  <a:srgbClr val="FF0000"/>
                </a:solidFill>
              </a:rPr>
              <a:t>the</a:t>
            </a:r>
            <a:r>
              <a:rPr lang="zh-CN" altLang="en-US" sz="1200" dirty="0">
                <a:solidFill>
                  <a:srgbClr val="FF0000"/>
                </a:solidFill>
              </a:rPr>
              <a:t> </a:t>
            </a:r>
            <a:r>
              <a:rPr lang="en-US" altLang="zh-CN" sz="1200" dirty="0">
                <a:solidFill>
                  <a:srgbClr val="FF0000"/>
                </a:solidFill>
              </a:rPr>
              <a:t>lessons</a:t>
            </a:r>
            <a:r>
              <a:rPr lang="zh-CN" altLang="en-US" sz="1200" dirty="0">
                <a:solidFill>
                  <a:srgbClr val="FF0000"/>
                </a:solidFill>
              </a:rPr>
              <a:t> </a:t>
            </a:r>
            <a:r>
              <a:rPr lang="en-US" altLang="zh-CN" sz="1200" dirty="0">
                <a:solidFill>
                  <a:srgbClr val="FF0000"/>
                </a:solidFill>
              </a:rPr>
              <a:t>from</a:t>
            </a:r>
            <a:r>
              <a:rPr lang="zh-CN" altLang="en-US" sz="1200" dirty="0">
                <a:solidFill>
                  <a:srgbClr val="FF0000"/>
                </a:solidFill>
              </a:rPr>
              <a:t> </a:t>
            </a:r>
            <a:r>
              <a:rPr lang="en-US" altLang="zh-CN" sz="1200" dirty="0">
                <a:solidFill>
                  <a:srgbClr val="FF0000"/>
                </a:solidFill>
              </a:rPr>
              <a:t>other</a:t>
            </a:r>
            <a:r>
              <a:rPr lang="zh-CN" altLang="en-US" sz="1200" dirty="0">
                <a:solidFill>
                  <a:srgbClr val="FF0000"/>
                </a:solidFill>
              </a:rPr>
              <a:t> </a:t>
            </a:r>
            <a:r>
              <a:rPr lang="en-US" altLang="zh-CN" sz="1200" dirty="0">
                <a:solidFill>
                  <a:srgbClr val="FF0000"/>
                </a:solidFill>
              </a:rPr>
              <a:t>fields.</a:t>
            </a:r>
            <a:r>
              <a:rPr lang="zh-CN" altLang="en-US" sz="1200" dirty="0">
                <a:solidFill>
                  <a:srgbClr val="FF0000"/>
                </a:solidFill>
              </a:rPr>
              <a:t> </a:t>
            </a:r>
            <a:endParaRPr lang="en" sz="1200" dirty="0">
              <a:solidFill>
                <a:schemeClr val="dk1"/>
              </a:solidFill>
            </a:endParaRPr>
          </a:p>
          <a:p>
            <a:pPr marL="0" lvl="0" indent="0" algn="l" rtl="0">
              <a:lnSpc>
                <a:spcPct val="115000"/>
              </a:lnSpc>
              <a:spcBef>
                <a:spcPts val="0"/>
              </a:spcBef>
              <a:spcAft>
                <a:spcPts val="0"/>
              </a:spcAft>
              <a:buNone/>
            </a:pPr>
            <a:r>
              <a:rPr lang="en" sz="1200" dirty="0">
                <a:solidFill>
                  <a:schemeClr val="dk1"/>
                </a:solidFill>
              </a:rPr>
              <a:t>* FIG (Fault Injection in C library) is a tool for triggering and logging errors at the application/system boundary. FIG interpose itself between the application and the C library. When FIG intercepts a call</a:t>
            </a:r>
            <a:r>
              <a:rPr lang="zh-CN" altLang="en-US" sz="1200" dirty="0">
                <a:solidFill>
                  <a:schemeClr val="dk1"/>
                </a:solidFill>
              </a:rPr>
              <a:t> </a:t>
            </a:r>
            <a:r>
              <a:rPr lang="en-US" altLang="zh-CN" sz="1200" dirty="0">
                <a:solidFill>
                  <a:schemeClr val="dk1"/>
                </a:solidFill>
              </a:rPr>
              <a:t>like</a:t>
            </a:r>
            <a:r>
              <a:rPr lang="zh-CN" altLang="en-US" sz="1200" dirty="0">
                <a:solidFill>
                  <a:schemeClr val="dk1"/>
                </a:solidFill>
              </a:rPr>
              <a:t> </a:t>
            </a:r>
            <a:r>
              <a:rPr lang="en-US" altLang="zh-CN" sz="1200" dirty="0">
                <a:solidFill>
                  <a:schemeClr val="dk1"/>
                </a:solidFill>
              </a:rPr>
              <a:t>a</a:t>
            </a:r>
            <a:r>
              <a:rPr lang="zh-CN" altLang="en-US" sz="1200" dirty="0">
                <a:solidFill>
                  <a:schemeClr val="dk1"/>
                </a:solidFill>
              </a:rPr>
              <a:t> </a:t>
            </a:r>
            <a:r>
              <a:rPr lang="en-US" altLang="zh-CN" sz="1200" dirty="0">
                <a:solidFill>
                  <a:schemeClr val="dk1"/>
                </a:solidFill>
              </a:rPr>
              <a:t>read</a:t>
            </a:r>
            <a:r>
              <a:rPr lang="zh-CN" altLang="en-US" sz="1200" dirty="0">
                <a:solidFill>
                  <a:schemeClr val="dk1"/>
                </a:solidFill>
              </a:rPr>
              <a:t> </a:t>
            </a:r>
            <a:r>
              <a:rPr lang="en-US" altLang="zh-CN" sz="1200" dirty="0">
                <a:solidFill>
                  <a:schemeClr val="dk1"/>
                </a:solidFill>
              </a:rPr>
              <a:t>or</a:t>
            </a:r>
            <a:r>
              <a:rPr lang="zh-CN" altLang="en-US" sz="1200" dirty="0">
                <a:solidFill>
                  <a:schemeClr val="dk1"/>
                </a:solidFill>
              </a:rPr>
              <a:t> </a:t>
            </a:r>
            <a:r>
              <a:rPr lang="en-US" altLang="zh-CN" sz="1200" dirty="0">
                <a:solidFill>
                  <a:schemeClr val="dk1"/>
                </a:solidFill>
              </a:rPr>
              <a:t>write</a:t>
            </a:r>
            <a:r>
              <a:rPr lang="zh-CN" altLang="en-US" sz="1200" dirty="0">
                <a:solidFill>
                  <a:schemeClr val="dk1"/>
                </a:solidFill>
              </a:rPr>
              <a:t> </a:t>
            </a:r>
            <a:r>
              <a:rPr lang="en-US" altLang="zh-CN" sz="1200" dirty="0">
                <a:solidFill>
                  <a:schemeClr val="dk1"/>
                </a:solidFill>
              </a:rPr>
              <a:t>call</a:t>
            </a:r>
            <a:r>
              <a:rPr lang="en" sz="1200" dirty="0">
                <a:solidFill>
                  <a:schemeClr val="dk1"/>
                </a:solidFill>
              </a:rPr>
              <a:t>, it then chooses whether to allow the call to complete normally or to return an error that simulates a failure in the operating environment. </a:t>
            </a:r>
            <a:endParaRPr sz="1200" dirty="0">
              <a:solidFill>
                <a:schemeClr val="dk1"/>
              </a:solidFill>
            </a:endParaRPr>
          </a:p>
          <a:p>
            <a:pPr marL="0" lvl="0" indent="0" algn="l" rtl="0">
              <a:lnSpc>
                <a:spcPct val="115000"/>
              </a:lnSpc>
              <a:spcBef>
                <a:spcPts val="0"/>
              </a:spcBef>
              <a:spcAft>
                <a:spcPts val="0"/>
              </a:spcAft>
              <a:buNone/>
            </a:pPr>
            <a:r>
              <a:rPr lang="en" sz="1200" dirty="0">
                <a:solidFill>
                  <a:schemeClr val="dk1"/>
                </a:solidFill>
              </a:rPr>
              <a:t>* To test the effectiveness of FIG, they use five mature applications: the text editor, the browser Netscape; the database Berkeley DB; the database MySQL, and the HTTP server Apache. </a:t>
            </a:r>
            <a:endParaRPr sz="1200" dirty="0">
              <a:solidFill>
                <a:schemeClr val="dk1"/>
              </a:solidFill>
            </a:endParaRPr>
          </a:p>
          <a:p>
            <a:pPr marL="0" lvl="0" indent="0" algn="l" rtl="0">
              <a:lnSpc>
                <a:spcPct val="115000"/>
              </a:lnSpc>
              <a:spcBef>
                <a:spcPts val="0"/>
              </a:spcBef>
              <a:spcAft>
                <a:spcPts val="0"/>
              </a:spcAft>
              <a:buNone/>
            </a:pPr>
            <a:r>
              <a:rPr lang="en" sz="1200" dirty="0">
                <a:solidFill>
                  <a:schemeClr val="dk1"/>
                </a:solidFill>
              </a:rPr>
              <a:t>* Figure shows results for triggered errors in system calls read(), write(), select(), and malloc(). </a:t>
            </a:r>
            <a:endParaRPr sz="1200" dirty="0">
              <a:solidFill>
                <a:schemeClr val="dk1"/>
              </a:solidFill>
            </a:endParaRPr>
          </a:p>
          <a:p>
            <a:pPr marL="0" lvl="0" indent="0" algn="l" rtl="0">
              <a:lnSpc>
                <a:spcPct val="115000"/>
              </a:lnSpc>
              <a:spcBef>
                <a:spcPts val="0"/>
              </a:spcBef>
              <a:spcAft>
                <a:spcPts val="0"/>
              </a:spcAft>
              <a:buNone/>
            </a:pPr>
            <a:r>
              <a:rPr lang="en" sz="1200" dirty="0">
                <a:solidFill>
                  <a:schemeClr val="dk1"/>
                </a:solidFill>
              </a:rPr>
              <a:t>	* </a:t>
            </a:r>
            <a:r>
              <a:rPr lang="en" sz="1200" dirty="0" err="1">
                <a:solidFill>
                  <a:schemeClr val="dk1"/>
                </a:solidFill>
              </a:rPr>
              <a:t>THe</a:t>
            </a:r>
            <a:r>
              <a:rPr lang="en" sz="1200" dirty="0">
                <a:solidFill>
                  <a:schemeClr val="dk1"/>
                </a:solidFill>
              </a:rPr>
              <a:t> injected faults includes interrupted sys call, I/O error, or insufficient disk/memory space</a:t>
            </a:r>
            <a:endParaRPr sz="1200" dirty="0">
              <a:solidFill>
                <a:schemeClr val="dk1"/>
              </a:solidFill>
            </a:endParaRPr>
          </a:p>
          <a:p>
            <a:pPr marL="0" lvl="0" indent="0" algn="l" rtl="0">
              <a:lnSpc>
                <a:spcPct val="115000"/>
              </a:lnSpc>
              <a:spcBef>
                <a:spcPts val="0"/>
              </a:spcBef>
              <a:spcAft>
                <a:spcPts val="0"/>
              </a:spcAft>
              <a:buNone/>
            </a:pPr>
            <a:r>
              <a:rPr lang="en" sz="1200" dirty="0">
                <a:solidFill>
                  <a:schemeClr val="dk1"/>
                </a:solidFill>
              </a:rPr>
              <a:t>	* And the result shows failure is common . E.g., Berkeley DB causes data loss and data corruption with these injected faults. </a:t>
            </a:r>
            <a:endParaRPr sz="1200" dirty="0">
              <a:solidFill>
                <a:schemeClr val="dk1"/>
              </a:solidFill>
            </a:endParaRPr>
          </a:p>
          <a:p>
            <a:pPr marL="0" lvl="0" indent="0" algn="l" rtl="0">
              <a:lnSpc>
                <a:spcPct val="115000"/>
              </a:lnSpc>
              <a:spcBef>
                <a:spcPts val="0"/>
              </a:spcBef>
              <a:spcAft>
                <a:spcPts val="0"/>
              </a:spcAft>
              <a:buNone/>
            </a:pPr>
            <a:r>
              <a:rPr lang="en" sz="1200" dirty="0">
                <a:solidFill>
                  <a:schemeClr val="dk1"/>
                </a:solidFill>
              </a:rPr>
              <a:t>* Lesson: even mature, reliable programs have poor error recovery mechanisms. </a:t>
            </a:r>
            <a:endParaRPr sz="1200" dirty="0">
              <a:solidFill>
                <a:schemeClr val="dk1"/>
              </a:solidFill>
            </a:endParaRPr>
          </a:p>
          <a:p>
            <a:pPr marL="0" lvl="0" indent="0" algn="l" rtl="0">
              <a:lnSpc>
                <a:spcPct val="115000"/>
              </a:lnSpc>
              <a:spcBef>
                <a:spcPts val="0"/>
              </a:spcBef>
              <a:spcAft>
                <a:spcPts val="0"/>
              </a:spcAft>
              <a:buNone/>
            </a:pPr>
            <a:r>
              <a:rPr lang="en" sz="1200" dirty="0">
                <a:solidFill>
                  <a:schemeClr val="dk1"/>
                </a:solidFill>
              </a:rPr>
              <a:t>* We conclude that application development can benefit from recovery experiments. </a:t>
            </a:r>
            <a:endParaRPr sz="1200" dirty="0">
              <a:solidFill>
                <a:schemeClr val="dk1"/>
              </a:solidFill>
            </a:endParaRPr>
          </a:p>
          <a:p>
            <a:pPr marL="0" lvl="0" indent="0" algn="l" rtl="0">
              <a:lnSpc>
                <a:spcPct val="115000"/>
              </a:lnSpc>
              <a:spcBef>
                <a:spcPts val="0"/>
              </a:spcBef>
              <a:spcAft>
                <a:spcPts val="0"/>
              </a:spcAft>
              <a:buNone/>
            </a:pPr>
            <a:endParaRPr sz="1200" dirty="0">
              <a:solidFill>
                <a:schemeClr val="dk1"/>
              </a:solidFill>
            </a:endParaRPr>
          </a:p>
          <a:p>
            <a:pPr marL="0" lvl="0" indent="0" algn="l" rtl="0">
              <a:lnSpc>
                <a:spcPct val="115000"/>
              </a:lnSpc>
              <a:spcBef>
                <a:spcPts val="0"/>
              </a:spcBef>
              <a:spcAft>
                <a:spcPts val="0"/>
              </a:spcAft>
              <a:buNone/>
            </a:pPr>
            <a:endParaRPr sz="1200"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bd2031b73e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bd2031b73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And</a:t>
            </a:r>
            <a:r>
              <a:rPr lang="zh-CN" altLang="en-US" dirty="0"/>
              <a:t> </a:t>
            </a:r>
            <a:r>
              <a:rPr lang="en-US" altLang="zh-CN" dirty="0"/>
              <a:t>we</a:t>
            </a:r>
            <a:r>
              <a:rPr lang="zh-CN" altLang="en-US" dirty="0"/>
              <a:t> </a:t>
            </a:r>
            <a:r>
              <a:rPr lang="en-US" altLang="zh-CN" dirty="0"/>
              <a:t>may</a:t>
            </a:r>
            <a:r>
              <a:rPr lang="zh-CN" altLang="en-US" dirty="0"/>
              <a:t> </a:t>
            </a:r>
            <a:r>
              <a:rPr lang="en-US" altLang="zh-CN" dirty="0"/>
              <a:t>have</a:t>
            </a:r>
            <a:r>
              <a:rPr lang="zh-CN" altLang="en-US" dirty="0"/>
              <a:t> </a:t>
            </a:r>
            <a:r>
              <a:rPr lang="en-US" altLang="zh-CN" dirty="0"/>
              <a:t>some</a:t>
            </a:r>
            <a:r>
              <a:rPr lang="zh-CN" altLang="en-US" dirty="0"/>
              <a:t> </a:t>
            </a:r>
            <a:r>
              <a:rPr lang="en-US" altLang="zh-CN" dirty="0"/>
              <a:t>background</a:t>
            </a:r>
            <a:r>
              <a:rPr lang="zh-CN" altLang="en-US" dirty="0"/>
              <a:t> </a:t>
            </a:r>
            <a:r>
              <a:rPr lang="en-US" altLang="zh-CN" dirty="0"/>
              <a:t>in</a:t>
            </a:r>
            <a:r>
              <a:rPr lang="zh-CN" altLang="en-US" dirty="0"/>
              <a:t> </a:t>
            </a:r>
            <a:r>
              <a:rPr lang="en-US" altLang="zh-CN" dirty="0"/>
              <a:t>fault</a:t>
            </a:r>
            <a:r>
              <a:rPr lang="zh-CN" altLang="en-US" dirty="0"/>
              <a:t> </a:t>
            </a:r>
            <a:r>
              <a:rPr lang="en-US" altLang="zh-CN" dirty="0"/>
              <a:t>injection</a:t>
            </a:r>
            <a:r>
              <a:rPr lang="zh-CN" altLang="en-US" dirty="0"/>
              <a:t> </a:t>
            </a:r>
            <a:r>
              <a:rPr lang="en-US" altLang="zh-CN" dirty="0"/>
              <a:t>because</a:t>
            </a:r>
            <a:r>
              <a:rPr lang="zh-CN" altLang="en-US" dirty="0"/>
              <a:t> </a:t>
            </a:r>
            <a:r>
              <a:rPr lang="en-US" altLang="zh-CN" dirty="0"/>
              <a:t>of</a:t>
            </a:r>
            <a:r>
              <a:rPr lang="zh-CN" altLang="en-US" dirty="0"/>
              <a:t> </a:t>
            </a:r>
            <a:r>
              <a:rPr lang="en-US" altLang="zh-CN" dirty="0"/>
              <a:t>the</a:t>
            </a:r>
            <a:r>
              <a:rPr lang="zh-CN" altLang="en-US" dirty="0"/>
              <a:t> </a:t>
            </a:r>
            <a:r>
              <a:rPr lang="en-US" altLang="zh-CN" dirty="0"/>
              <a:t>project.</a:t>
            </a:r>
          </a:p>
          <a:p>
            <a:pPr marL="0" lvl="0" indent="0" algn="l" rtl="0">
              <a:spcBef>
                <a:spcPts val="0"/>
              </a:spcBef>
              <a:spcAft>
                <a:spcPts val="0"/>
              </a:spcAft>
              <a:buNone/>
            </a:pPr>
            <a:r>
              <a:rPr lang="en-US" altLang="zh-CN" dirty="0"/>
              <a:t>Netflix,</a:t>
            </a:r>
            <a:r>
              <a:rPr lang="zh-CN" altLang="en-US" dirty="0"/>
              <a:t> </a:t>
            </a:r>
            <a:r>
              <a:rPr lang="en-US" altLang="zh-CN" dirty="0" err="1"/>
              <a:t>facebook</a:t>
            </a:r>
            <a:r>
              <a:rPr lang="en-US" altLang="zh-CN" dirty="0"/>
              <a:t>,</a:t>
            </a:r>
            <a:r>
              <a:rPr lang="zh-CN" altLang="en-US" dirty="0"/>
              <a:t> </a:t>
            </a:r>
            <a:r>
              <a:rPr lang="en-US" altLang="zh-CN" dirty="0"/>
              <a:t>Uber,</a:t>
            </a:r>
            <a:r>
              <a:rPr lang="zh-CN" altLang="en-US" dirty="0"/>
              <a:t> </a:t>
            </a:r>
            <a:r>
              <a:rPr lang="en-US" altLang="zh-CN" dirty="0"/>
              <a:t>and</a:t>
            </a:r>
            <a:r>
              <a:rPr lang="zh-CN" altLang="en-US" dirty="0"/>
              <a:t> </a:t>
            </a:r>
            <a:r>
              <a:rPr lang="en-US" altLang="zh-CN" dirty="0"/>
              <a:t>so</a:t>
            </a:r>
            <a:r>
              <a:rPr lang="zh-CN" altLang="en-US" dirty="0"/>
              <a:t> </a:t>
            </a:r>
            <a:r>
              <a:rPr lang="en-US" altLang="zh-CN" dirty="0"/>
              <a:t>on.</a:t>
            </a:r>
            <a:r>
              <a:rPr lang="zh-CN" altLang="en-US" dirty="0"/>
              <a:t> </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d2031b73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d2031b73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Based on their study, they also list several useful programming practices:</a:t>
            </a:r>
            <a:endParaRPr dirty="0"/>
          </a:p>
          <a:p>
            <a:pPr marL="0" lvl="0" indent="0" algn="l" rtl="0">
              <a:spcBef>
                <a:spcPts val="0"/>
              </a:spcBef>
              <a:spcAft>
                <a:spcPts val="0"/>
              </a:spcAft>
              <a:buNone/>
            </a:pPr>
            <a:r>
              <a:rPr lang="en" dirty="0"/>
              <a:t>* Resource </a:t>
            </a:r>
            <a:r>
              <a:rPr lang="en" dirty="0" err="1"/>
              <a:t>Preallocation</a:t>
            </a:r>
            <a:r>
              <a:rPr lang="en" dirty="0"/>
              <a:t>. </a:t>
            </a:r>
            <a:r>
              <a:rPr lang="en-US" altLang="zh-CN" dirty="0"/>
              <a:t>It</a:t>
            </a:r>
            <a:r>
              <a:rPr lang="zh-CN" altLang="en-US" dirty="0"/>
              <a:t> </a:t>
            </a:r>
            <a:r>
              <a:rPr lang="en-US" altLang="zh-CN" dirty="0"/>
              <a:t>follows</a:t>
            </a:r>
            <a:r>
              <a:rPr lang="zh-CN" altLang="en-US" dirty="0"/>
              <a:t> </a:t>
            </a:r>
            <a:r>
              <a:rPr lang="en-US" altLang="zh-CN" dirty="0"/>
              <a:t>the</a:t>
            </a:r>
            <a:r>
              <a:rPr lang="zh-CN" altLang="en-US" dirty="0"/>
              <a:t> </a:t>
            </a:r>
            <a:r>
              <a:rPr lang="en-US" altLang="zh-CN" dirty="0"/>
              <a:t>idea</a:t>
            </a:r>
            <a:r>
              <a:rPr lang="zh-CN" altLang="en-US" dirty="0"/>
              <a:t> </a:t>
            </a:r>
            <a:r>
              <a:rPr lang="en-US" altLang="zh-CN" dirty="0"/>
              <a:t>of</a:t>
            </a:r>
            <a:r>
              <a:rPr lang="zh-CN" altLang="en-US" dirty="0"/>
              <a:t> </a:t>
            </a:r>
            <a:r>
              <a:rPr lang="en-US" altLang="zh-CN" dirty="0"/>
              <a:t>failing</a:t>
            </a:r>
            <a:r>
              <a:rPr lang="zh-CN" altLang="en-US" dirty="0"/>
              <a:t> </a:t>
            </a:r>
            <a:r>
              <a:rPr lang="en-US" altLang="zh-CN" dirty="0"/>
              <a:t>fast,</a:t>
            </a:r>
            <a:r>
              <a:rPr lang="zh-CN" altLang="en-US" dirty="0"/>
              <a:t> </a:t>
            </a:r>
            <a:r>
              <a:rPr lang="en" dirty="0"/>
              <a:t>Apache allocated all necessary memory at startup, entirely avoiding malloc() failures in the middle of its processing. Encountering a failure at program initialization seems more desirable than in the middle. </a:t>
            </a:r>
            <a:endParaRPr dirty="0"/>
          </a:p>
          <a:p>
            <a:pPr marL="0" lvl="0" indent="0" algn="l" rtl="0">
              <a:spcBef>
                <a:spcPts val="0"/>
              </a:spcBef>
              <a:spcAft>
                <a:spcPts val="0"/>
              </a:spcAft>
              <a:buNone/>
            </a:pPr>
            <a:r>
              <a:rPr lang="en" dirty="0"/>
              <a:t>* Graceful Degradation. </a:t>
            </a:r>
            <a:r>
              <a:rPr lang="en-US" altLang="zh-CN" dirty="0"/>
              <a:t>It</a:t>
            </a:r>
            <a:r>
              <a:rPr lang="zh-CN" altLang="en-US" dirty="0"/>
              <a:t> </a:t>
            </a:r>
            <a:r>
              <a:rPr lang="en-US" altLang="zh-CN" dirty="0"/>
              <a:t>follows</a:t>
            </a:r>
            <a:r>
              <a:rPr lang="zh-CN" altLang="en-US" dirty="0"/>
              <a:t> </a:t>
            </a:r>
            <a:r>
              <a:rPr lang="en-US" altLang="zh-CN" dirty="0"/>
              <a:t>the</a:t>
            </a:r>
            <a:r>
              <a:rPr lang="zh-CN" altLang="en-US" dirty="0"/>
              <a:t> </a:t>
            </a:r>
            <a:r>
              <a:rPr lang="en-US" altLang="zh-CN" dirty="0"/>
              <a:t>idea</a:t>
            </a:r>
            <a:r>
              <a:rPr lang="zh-CN" altLang="en-US" dirty="0"/>
              <a:t> </a:t>
            </a:r>
            <a:r>
              <a:rPr lang="en-US" altLang="zh-CN" dirty="0"/>
              <a:t>of</a:t>
            </a:r>
            <a:r>
              <a:rPr lang="zh-CN" altLang="en-US" dirty="0"/>
              <a:t> </a:t>
            </a:r>
            <a:r>
              <a:rPr lang="en-US" altLang="zh-CN" dirty="0"/>
              <a:t>roll-forward.</a:t>
            </a:r>
            <a:r>
              <a:rPr lang="zh-CN" altLang="en-US" dirty="0"/>
              <a:t> </a:t>
            </a:r>
            <a:r>
              <a:rPr lang="en-US" altLang="zh-CN" dirty="0"/>
              <a:t>It</a:t>
            </a:r>
            <a:r>
              <a:rPr lang="zh-CN" altLang="en-US" dirty="0"/>
              <a:t> </a:t>
            </a:r>
            <a:r>
              <a:rPr lang="en" dirty="0"/>
              <a:t>offer</a:t>
            </a:r>
            <a:r>
              <a:rPr lang="en-US" altLang="zh-CN" dirty="0"/>
              <a:t>s</a:t>
            </a:r>
            <a:r>
              <a:rPr lang="en" dirty="0"/>
              <a:t> partial service </a:t>
            </a:r>
            <a:r>
              <a:rPr lang="en-US" altLang="zh-CN" dirty="0"/>
              <a:t>when</a:t>
            </a:r>
            <a:r>
              <a:rPr lang="zh-CN" altLang="en-US" dirty="0"/>
              <a:t> </a:t>
            </a:r>
            <a:r>
              <a:rPr lang="en-US" altLang="zh-CN" dirty="0"/>
              <a:t>there</a:t>
            </a:r>
            <a:r>
              <a:rPr lang="zh-CN" altLang="en-US" dirty="0"/>
              <a:t> </a:t>
            </a:r>
            <a:r>
              <a:rPr lang="en-US" altLang="zh-CN" dirty="0"/>
              <a:t>is</a:t>
            </a:r>
            <a:r>
              <a:rPr lang="zh-CN" altLang="en-US" dirty="0"/>
              <a:t> </a:t>
            </a:r>
            <a:r>
              <a:rPr lang="en-US" altLang="zh-CN" dirty="0"/>
              <a:t>a</a:t>
            </a:r>
            <a:r>
              <a:rPr lang="zh-CN" altLang="en-US" dirty="0"/>
              <a:t> </a:t>
            </a:r>
            <a:r>
              <a:rPr lang="en" dirty="0"/>
              <a:t>failure</a:t>
            </a:r>
            <a:r>
              <a:rPr lang="zh-CN" altLang="en-US" dirty="0"/>
              <a:t> </a:t>
            </a:r>
            <a:r>
              <a:rPr lang="en-US" altLang="zh-CN" dirty="0"/>
              <a:t>and</a:t>
            </a:r>
            <a:r>
              <a:rPr lang="en" dirty="0"/>
              <a:t> allow the service to degrade gracefully. Apache: when its log file cannot be written, the rest of the service continues without interruption, but without logging. </a:t>
            </a:r>
            <a:endParaRPr dirty="0"/>
          </a:p>
          <a:p>
            <a:pPr marL="0" lvl="0" indent="0" algn="l" rtl="0">
              <a:spcBef>
                <a:spcPts val="0"/>
              </a:spcBef>
              <a:spcAft>
                <a:spcPts val="0"/>
              </a:spcAft>
              <a:buNone/>
            </a:pPr>
            <a:r>
              <a:rPr lang="en" dirty="0"/>
              <a:t>* Selective Retry. Retrying errors is a natural solution to resource exhaustion. Waiting and retrying a failed system call can help if resources later become available.  ls program uses this technique to retry malloc() errors. </a:t>
            </a:r>
            <a:endParaRPr dirty="0"/>
          </a:p>
          <a:p>
            <a:pPr marL="0" lvl="0" indent="0" algn="l" rtl="0">
              <a:spcBef>
                <a:spcPts val="0"/>
              </a:spcBef>
              <a:spcAft>
                <a:spcPts val="0"/>
              </a:spcAft>
              <a:buNone/>
            </a:pPr>
            <a:r>
              <a:rPr lang="en" dirty="0"/>
              <a:t>* Process pools. Once the MySQL server is up and running, it provides a high degree of availability by using a pool of child processes to process queries. A child process simply restarts when it encounters an error.</a:t>
            </a:r>
            <a:endParaRPr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be5e712e4c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be5e712e4c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err="1"/>
              <a:t>THe</a:t>
            </a:r>
            <a:r>
              <a:rPr lang="zh-CN" altLang="en-US" dirty="0"/>
              <a:t> </a:t>
            </a:r>
            <a:r>
              <a:rPr lang="en-US" altLang="zh-CN" dirty="0"/>
              <a:t>outline</a:t>
            </a:r>
            <a:r>
              <a:rPr lang="zh-CN" altLang="en-US" dirty="0"/>
              <a:t> </a:t>
            </a:r>
            <a:r>
              <a:rPr lang="en-US" altLang="zh-CN" dirty="0"/>
              <a:t>of</a:t>
            </a:r>
            <a:r>
              <a:rPr lang="zh-CN" altLang="en-US" dirty="0"/>
              <a:t> </a:t>
            </a:r>
            <a:r>
              <a:rPr lang="en-US" altLang="zh-CN" dirty="0"/>
              <a:t>this</a:t>
            </a:r>
            <a:r>
              <a:rPr lang="zh-CN" altLang="en-US" dirty="0"/>
              <a:t> </a:t>
            </a:r>
            <a:r>
              <a:rPr lang="en-US" altLang="zh-CN" dirty="0"/>
              <a:t>presentation,</a:t>
            </a:r>
            <a:r>
              <a:rPr lang="zh-CN" altLang="en-US" dirty="0"/>
              <a:t> </a:t>
            </a:r>
            <a:r>
              <a:rPr lang="en-US" altLang="zh-CN" dirty="0"/>
              <a:t>I</a:t>
            </a:r>
            <a:r>
              <a:rPr lang="zh-CN" altLang="en-US" dirty="0"/>
              <a:t> </a:t>
            </a:r>
            <a:r>
              <a:rPr lang="en-US" altLang="zh-CN" dirty="0"/>
              <a:t>will</a:t>
            </a:r>
            <a:r>
              <a:rPr lang="zh-CN" altLang="en-US" dirty="0"/>
              <a:t> </a:t>
            </a:r>
            <a:r>
              <a:rPr lang="en-US" altLang="zh-CN" dirty="0"/>
              <a:t>talk</a:t>
            </a:r>
            <a:r>
              <a:rPr lang="zh-CN" altLang="en-US" dirty="0"/>
              <a:t> </a:t>
            </a:r>
            <a:r>
              <a:rPr lang="en-US" altLang="zh-CN" dirty="0"/>
              <a:t>about</a:t>
            </a:r>
            <a:r>
              <a:rPr lang="zh-CN" altLang="en-US" dirty="0"/>
              <a:t> </a:t>
            </a:r>
            <a:r>
              <a:rPr lang="en-US" altLang="zh-CN" dirty="0"/>
              <a:t>their</a:t>
            </a:r>
            <a:r>
              <a:rPr lang="zh-CN" altLang="en-US" dirty="0"/>
              <a:t> </a:t>
            </a:r>
            <a:r>
              <a:rPr lang="en-US" altLang="zh-CN" dirty="0"/>
              <a:t>motivation</a:t>
            </a:r>
            <a:r>
              <a:rPr lang="zh-CN" altLang="en-US" dirty="0"/>
              <a:t> </a:t>
            </a:r>
            <a:r>
              <a:rPr lang="en-US" altLang="zh-CN" dirty="0"/>
              <a:t>for</a:t>
            </a:r>
            <a:r>
              <a:rPr lang="zh-CN" altLang="en-US" dirty="0"/>
              <a:t> </a:t>
            </a:r>
            <a:r>
              <a:rPr lang="en-US" altLang="zh-CN" dirty="0"/>
              <a:t>the</a:t>
            </a:r>
            <a:r>
              <a:rPr lang="zh-CN" altLang="en-US" dirty="0"/>
              <a:t> </a:t>
            </a:r>
            <a:r>
              <a:rPr lang="en-US" altLang="zh-CN" dirty="0"/>
              <a:t>recovery</a:t>
            </a:r>
            <a:r>
              <a:rPr lang="zh-CN" altLang="en-US" dirty="0"/>
              <a:t> </a:t>
            </a:r>
            <a:r>
              <a:rPr lang="en-US" altLang="zh-CN" dirty="0"/>
              <a:t>oriented</a:t>
            </a:r>
            <a:r>
              <a:rPr lang="zh-CN" altLang="en-US" dirty="0"/>
              <a:t> </a:t>
            </a:r>
            <a:r>
              <a:rPr lang="en-US" altLang="zh-CN" dirty="0"/>
              <a:t>computing,</a:t>
            </a:r>
          </a:p>
          <a:p>
            <a:pPr marL="0" lvl="0" indent="0" algn="l" rtl="0">
              <a:spcBef>
                <a:spcPts val="0"/>
              </a:spcBef>
              <a:spcAft>
                <a:spcPts val="0"/>
              </a:spcAft>
              <a:buNone/>
            </a:pPr>
            <a:r>
              <a:rPr lang="en-US" altLang="zh-CN" dirty="0"/>
              <a:t>then</a:t>
            </a:r>
            <a:r>
              <a:rPr lang="zh-CN" altLang="en-US" dirty="0"/>
              <a:t> </a:t>
            </a:r>
            <a:r>
              <a:rPr lang="en-US" altLang="zh-CN" dirty="0"/>
              <a:t>talk</a:t>
            </a:r>
            <a:r>
              <a:rPr lang="zh-CN" altLang="en-US" dirty="0"/>
              <a:t> </a:t>
            </a:r>
            <a:r>
              <a:rPr lang="en-US" altLang="zh-CN" dirty="0"/>
              <a:t>about</a:t>
            </a:r>
            <a:r>
              <a:rPr lang="zh-CN" altLang="en-US" dirty="0"/>
              <a:t> </a:t>
            </a:r>
            <a:r>
              <a:rPr lang="en-US" altLang="zh-CN" dirty="0"/>
              <a:t>what</a:t>
            </a:r>
            <a:r>
              <a:rPr lang="zh-CN" altLang="en-US" dirty="0"/>
              <a:t> </a:t>
            </a:r>
            <a:r>
              <a:rPr lang="en-US" altLang="zh-CN" dirty="0"/>
              <a:t>they</a:t>
            </a:r>
            <a:r>
              <a:rPr lang="zh-CN" altLang="en-US" dirty="0"/>
              <a:t> </a:t>
            </a:r>
            <a:r>
              <a:rPr lang="en-US" altLang="zh-CN" dirty="0"/>
              <a:t>learned</a:t>
            </a:r>
            <a:r>
              <a:rPr lang="zh-CN" altLang="en-US" dirty="0"/>
              <a:t> </a:t>
            </a:r>
            <a:r>
              <a:rPr lang="en-US" altLang="zh-CN" dirty="0"/>
              <a:t>from</a:t>
            </a:r>
            <a:r>
              <a:rPr lang="zh-CN" altLang="en-US" dirty="0"/>
              <a:t> </a:t>
            </a:r>
            <a:r>
              <a:rPr lang="en-US" altLang="zh-CN" dirty="0"/>
              <a:t>other</a:t>
            </a:r>
            <a:r>
              <a:rPr lang="zh-CN" altLang="en-US" dirty="0"/>
              <a:t> </a:t>
            </a:r>
            <a:r>
              <a:rPr lang="en-US" altLang="zh-CN" dirty="0"/>
              <a:t>fields,</a:t>
            </a:r>
            <a:r>
              <a:rPr lang="zh-CN" altLang="en-US" dirty="0"/>
              <a:t> </a:t>
            </a:r>
            <a:endParaRPr lang="en-US" altLang="zh-CN" dirty="0"/>
          </a:p>
          <a:p>
            <a:pPr marL="0" lvl="0" indent="0" algn="l" rtl="0">
              <a:spcBef>
                <a:spcPts val="0"/>
              </a:spcBef>
              <a:spcAft>
                <a:spcPts val="0"/>
              </a:spcAft>
              <a:buNone/>
            </a:pPr>
            <a:r>
              <a:rPr lang="en-US" altLang="zh-CN" dirty="0"/>
              <a:t>and</a:t>
            </a:r>
            <a:r>
              <a:rPr lang="zh-CN" altLang="en-US" dirty="0"/>
              <a:t> </a:t>
            </a:r>
            <a:r>
              <a:rPr lang="en-US" altLang="zh-CN" dirty="0"/>
              <a:t>finally</a:t>
            </a:r>
            <a:r>
              <a:rPr lang="zh-CN" altLang="en-US" dirty="0"/>
              <a:t> </a:t>
            </a:r>
            <a:r>
              <a:rPr lang="en-US" altLang="zh-CN" dirty="0"/>
              <a:t>six</a:t>
            </a:r>
            <a:r>
              <a:rPr lang="zh-CN" altLang="en-US" dirty="0"/>
              <a:t> </a:t>
            </a:r>
            <a:r>
              <a:rPr lang="en-US" altLang="zh-CN" dirty="0"/>
              <a:t>case</a:t>
            </a:r>
            <a:r>
              <a:rPr lang="zh-CN" altLang="en-US" dirty="0"/>
              <a:t> </a:t>
            </a:r>
            <a:r>
              <a:rPr lang="en-US" altLang="zh-CN" dirty="0"/>
              <a:t>studies</a:t>
            </a:r>
            <a:r>
              <a:rPr lang="zh-CN" altLang="en-US" dirty="0"/>
              <a:t> </a:t>
            </a:r>
            <a:r>
              <a:rPr lang="en-US" altLang="zh-CN" dirty="0"/>
              <a:t>for</a:t>
            </a:r>
            <a:r>
              <a:rPr lang="zh-CN" altLang="en-US" dirty="0"/>
              <a:t> </a:t>
            </a:r>
            <a:r>
              <a:rPr lang="en-US" altLang="zh-CN" dirty="0"/>
              <a:t>six</a:t>
            </a:r>
            <a:r>
              <a:rPr lang="zh-CN" altLang="en-US" dirty="0"/>
              <a:t> </a:t>
            </a:r>
            <a:r>
              <a:rPr lang="en-US" altLang="zh-CN" dirty="0"/>
              <a:t>ROC</a:t>
            </a:r>
            <a:r>
              <a:rPr lang="zh-CN" altLang="en-US" dirty="0"/>
              <a:t> </a:t>
            </a:r>
            <a:r>
              <a:rPr lang="en-US" altLang="zh-CN" dirty="0"/>
              <a:t>techniques</a:t>
            </a:r>
            <a:r>
              <a:rPr lang="zh-CN" altLang="en-US" dirty="0"/>
              <a:t> </a:t>
            </a:r>
            <a:r>
              <a:rPr lang="en-US" altLang="zh-CN" dirty="0"/>
              <a:t>to</a:t>
            </a:r>
            <a:r>
              <a:rPr lang="zh-CN" altLang="en-US" dirty="0"/>
              <a:t> </a:t>
            </a:r>
            <a:r>
              <a:rPr lang="en-US" altLang="zh-CN" dirty="0"/>
              <a:t>give</a:t>
            </a:r>
            <a:r>
              <a:rPr lang="zh-CN" altLang="en-US" dirty="0"/>
              <a:t> </a:t>
            </a:r>
            <a:r>
              <a:rPr lang="en-US" altLang="zh-CN" dirty="0"/>
              <a:t>readers</a:t>
            </a:r>
            <a:r>
              <a:rPr lang="zh-CN" altLang="en-US" dirty="0"/>
              <a:t> </a:t>
            </a:r>
            <a:r>
              <a:rPr lang="en-US" altLang="zh-CN" dirty="0"/>
              <a:t>a</a:t>
            </a:r>
            <a:r>
              <a:rPr lang="zh-CN" altLang="en-US" dirty="0"/>
              <a:t> </a:t>
            </a:r>
            <a:r>
              <a:rPr lang="en-US" altLang="zh-CN" dirty="0"/>
              <a:t>whole</a:t>
            </a:r>
            <a:r>
              <a:rPr lang="zh-CN" altLang="en-US" dirty="0"/>
              <a:t> </a:t>
            </a:r>
            <a:r>
              <a:rPr lang="en-US" altLang="zh-CN" dirty="0"/>
              <a:t>vision</a:t>
            </a:r>
            <a:r>
              <a:rPr lang="zh-CN" altLang="en-US" dirty="0"/>
              <a:t> </a:t>
            </a:r>
            <a:r>
              <a:rPr lang="en-US" altLang="zh-CN" dirty="0"/>
              <a:t>of</a:t>
            </a:r>
            <a:r>
              <a:rPr lang="zh-CN" altLang="en-US" dirty="0"/>
              <a:t> </a:t>
            </a:r>
            <a:r>
              <a:rPr lang="en-US" altLang="zh-CN" dirty="0"/>
              <a:t>ROC.</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bd9d41c03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bd9d41c03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rPr>
              <a:t>the second technique is about how to help operator with diagnose. a failing system should help the operator determine what's the root cause and what to fix, as this will reduce MTTR. </a:t>
            </a:r>
            <a:endParaRPr sz="1200" dirty="0">
              <a:solidFill>
                <a:schemeClr val="dk1"/>
              </a:solidFill>
            </a:endParaRPr>
          </a:p>
          <a:p>
            <a:pPr marL="0" lvl="0" indent="0" algn="l" rtl="0">
              <a:spcBef>
                <a:spcPts val="0"/>
              </a:spcBef>
              <a:spcAft>
                <a:spcPts val="0"/>
              </a:spcAft>
              <a:buNone/>
            </a:pPr>
            <a:r>
              <a:rPr lang="en" sz="1200" dirty="0">
                <a:solidFill>
                  <a:schemeClr val="dk1"/>
                </a:solidFill>
              </a:rPr>
              <a:t>Large Internet services always have thousands of redundant computers and processes, so we need to know which instance of a module is the problem.</a:t>
            </a:r>
            <a:endParaRPr sz="1200" dirty="0">
              <a:solidFill>
                <a:schemeClr val="dk1"/>
              </a:solidFill>
            </a:endParaRPr>
          </a:p>
          <a:p>
            <a:pPr marL="0" lvl="0" indent="0" algn="l" rtl="0">
              <a:spcBef>
                <a:spcPts val="0"/>
              </a:spcBef>
              <a:spcAft>
                <a:spcPts val="0"/>
              </a:spcAft>
              <a:buNone/>
            </a:pPr>
            <a:r>
              <a:rPr lang="en" sz="1200" dirty="0">
                <a:solidFill>
                  <a:schemeClr val="dk1"/>
                </a:solidFill>
              </a:rPr>
              <a:t>And the Internet services is moving fast, you cannot base on a dependency model of the components. So the challenge is to provide aids that can tracks changes in software, track resource dependencies of all requests, and isolate the fault component. </a:t>
            </a:r>
            <a:endParaRPr sz="1200" dirty="0">
              <a:solidFill>
                <a:schemeClr val="dk1"/>
              </a:solidFill>
            </a:endParaRPr>
          </a:p>
          <a:p>
            <a:pPr marL="0" lvl="0" indent="0" algn="l" rtl="0">
              <a:spcBef>
                <a:spcPts val="0"/>
              </a:spcBef>
              <a:spcAft>
                <a:spcPts val="0"/>
              </a:spcAft>
              <a:buNone/>
            </a:pPr>
            <a:endParaRPr sz="1200" dirty="0">
              <a:solidFill>
                <a:schemeClr val="dk1"/>
              </a:solidFill>
            </a:endParaRPr>
          </a:p>
          <a:p>
            <a:pPr marL="0" lvl="0" indent="0" algn="l" rtl="0">
              <a:spcBef>
                <a:spcPts val="0"/>
              </a:spcBef>
              <a:spcAft>
                <a:spcPts val="0"/>
              </a:spcAft>
              <a:buNone/>
            </a:pPr>
            <a:r>
              <a:rPr lang="en" sz="1200" dirty="0">
                <a:solidFill>
                  <a:schemeClr val="dk1"/>
                </a:solidFill>
              </a:rPr>
              <a:t>* Example of Pinpoint, works for Java EE applications. </a:t>
            </a:r>
            <a:endParaRPr sz="1200" dirty="0">
              <a:solidFill>
                <a:schemeClr val="dk1"/>
              </a:solidFill>
            </a:endParaRPr>
          </a:p>
          <a:p>
            <a:pPr marL="0" lvl="0" indent="0" algn="l" rtl="0">
              <a:spcBef>
                <a:spcPts val="0"/>
              </a:spcBef>
              <a:spcAft>
                <a:spcPts val="0"/>
              </a:spcAft>
              <a:buNone/>
            </a:pPr>
            <a:r>
              <a:rPr lang="en" sz="1200" dirty="0">
                <a:solidFill>
                  <a:schemeClr val="dk1"/>
                </a:solidFill>
              </a:rPr>
              <a:t>many Internet services use middleware to construct their systems, such as Microsoft .NET or Java 2 Platform Enterprise Edition (J2EE). Seek to simplify applications by handling many details of application behavior automatically.</a:t>
            </a:r>
            <a:r>
              <a:rPr lang="zh-CN" altLang="en-US" sz="1200" dirty="0">
                <a:solidFill>
                  <a:schemeClr val="dk1"/>
                </a:solidFill>
              </a:rPr>
              <a:t> </a:t>
            </a:r>
            <a:r>
              <a:rPr lang="en-US" altLang="zh-CN" sz="1200" dirty="0">
                <a:solidFill>
                  <a:schemeClr val="dk1"/>
                </a:solidFill>
              </a:rPr>
              <a:t>Because</a:t>
            </a:r>
            <a:r>
              <a:rPr lang="zh-CN" altLang="en-US" sz="1200" dirty="0">
                <a:solidFill>
                  <a:schemeClr val="dk1"/>
                </a:solidFill>
              </a:rPr>
              <a:t> </a:t>
            </a:r>
            <a:r>
              <a:rPr lang="en-US" altLang="zh-CN" sz="1200" dirty="0">
                <a:solidFill>
                  <a:schemeClr val="dk1"/>
                </a:solidFill>
              </a:rPr>
              <a:t>of</a:t>
            </a:r>
            <a:r>
              <a:rPr lang="zh-CN" altLang="en-US" sz="1200" dirty="0">
                <a:solidFill>
                  <a:schemeClr val="dk1"/>
                </a:solidFill>
              </a:rPr>
              <a:t> </a:t>
            </a:r>
            <a:r>
              <a:rPr lang="en-US" altLang="zh-CN" sz="1200" dirty="0">
                <a:solidFill>
                  <a:schemeClr val="dk1"/>
                </a:solidFill>
              </a:rPr>
              <a:t>this</a:t>
            </a:r>
            <a:r>
              <a:rPr lang="zh-CN" altLang="en-US" sz="1200" dirty="0">
                <a:solidFill>
                  <a:schemeClr val="dk1"/>
                </a:solidFill>
              </a:rPr>
              <a:t> </a:t>
            </a:r>
            <a:r>
              <a:rPr lang="en-US" altLang="zh-CN" sz="1200" dirty="0">
                <a:solidFill>
                  <a:schemeClr val="dk1"/>
                </a:solidFill>
              </a:rPr>
              <a:t>trend,</a:t>
            </a:r>
            <a:r>
              <a:rPr lang="zh-CN" altLang="en-US" sz="1200" dirty="0">
                <a:solidFill>
                  <a:schemeClr val="dk1"/>
                </a:solidFill>
              </a:rPr>
              <a:t> </a:t>
            </a:r>
            <a:r>
              <a:rPr lang="en-US" altLang="zh-CN" sz="1200" dirty="0">
                <a:solidFill>
                  <a:schemeClr val="dk1"/>
                </a:solidFill>
              </a:rPr>
              <a:t>pinpoint</a:t>
            </a:r>
            <a:r>
              <a:rPr lang="zh-CN" altLang="en-US" sz="1200" dirty="0">
                <a:solidFill>
                  <a:schemeClr val="dk1"/>
                </a:solidFill>
              </a:rPr>
              <a:t> </a:t>
            </a:r>
            <a:r>
              <a:rPr lang="en-US" altLang="zh-CN" sz="1200" dirty="0">
                <a:solidFill>
                  <a:schemeClr val="dk1"/>
                </a:solidFill>
              </a:rPr>
              <a:t>can</a:t>
            </a:r>
            <a:r>
              <a:rPr lang="zh-CN" altLang="en-US" sz="1200" dirty="0">
                <a:solidFill>
                  <a:schemeClr val="dk1"/>
                </a:solidFill>
              </a:rPr>
              <a:t> </a:t>
            </a:r>
            <a:r>
              <a:rPr lang="en-US" altLang="zh-CN" sz="1200" dirty="0">
                <a:solidFill>
                  <a:schemeClr val="dk1"/>
                </a:solidFill>
              </a:rPr>
              <a:t>take</a:t>
            </a:r>
            <a:r>
              <a:rPr lang="zh-CN" altLang="en-US" sz="1200" dirty="0">
                <a:solidFill>
                  <a:schemeClr val="dk1"/>
                </a:solidFill>
              </a:rPr>
              <a:t> </a:t>
            </a:r>
            <a:r>
              <a:rPr lang="en-US" altLang="zh-CN" sz="1200" dirty="0">
                <a:solidFill>
                  <a:schemeClr val="dk1"/>
                </a:solidFill>
              </a:rPr>
              <a:t>advantage</a:t>
            </a:r>
            <a:r>
              <a:rPr lang="zh-CN" altLang="en-US" sz="1200" dirty="0">
                <a:solidFill>
                  <a:schemeClr val="dk1"/>
                </a:solidFill>
              </a:rPr>
              <a:t> </a:t>
            </a:r>
            <a:r>
              <a:rPr lang="en-US" altLang="zh-CN" sz="1200" dirty="0">
                <a:solidFill>
                  <a:schemeClr val="dk1"/>
                </a:solidFill>
              </a:rPr>
              <a:t>of</a:t>
            </a:r>
            <a:r>
              <a:rPr lang="zh-CN" altLang="en-US" sz="1200" dirty="0">
                <a:solidFill>
                  <a:schemeClr val="dk1"/>
                </a:solidFill>
              </a:rPr>
              <a:t> </a:t>
            </a:r>
            <a:r>
              <a:rPr lang="en-US" altLang="zh-CN" sz="1200" dirty="0">
                <a:solidFill>
                  <a:schemeClr val="dk1"/>
                </a:solidFill>
              </a:rPr>
              <a:t>it.</a:t>
            </a:r>
            <a:r>
              <a:rPr lang="zh-CN" altLang="en-US" sz="1200" dirty="0">
                <a:solidFill>
                  <a:schemeClr val="dk1"/>
                </a:solidFill>
              </a:rPr>
              <a:t> </a:t>
            </a:r>
            <a:endParaRPr sz="1200" dirty="0">
              <a:solidFill>
                <a:schemeClr val="dk1"/>
              </a:solidFill>
            </a:endParaRPr>
          </a:p>
          <a:p>
            <a:pPr marL="457200" lvl="0" indent="-304800" algn="l" rtl="0">
              <a:lnSpc>
                <a:spcPct val="115000"/>
              </a:lnSpc>
              <a:spcBef>
                <a:spcPts val="0"/>
              </a:spcBef>
              <a:spcAft>
                <a:spcPts val="0"/>
              </a:spcAft>
              <a:buClr>
                <a:srgbClr val="595959"/>
              </a:buClr>
              <a:buSzPts val="1200"/>
              <a:buChar char="●"/>
            </a:pPr>
            <a:r>
              <a:rPr lang="en" sz="1200" dirty="0">
                <a:solidFill>
                  <a:srgbClr val="595959"/>
                </a:solidFill>
              </a:rPr>
              <a:t>Added monitoring to the J2EE middleware to trace each request to see which instances of modules it uses. </a:t>
            </a:r>
            <a:endParaRPr sz="1200" dirty="0">
              <a:solidFill>
                <a:srgbClr val="595959"/>
              </a:solidFill>
            </a:endParaRPr>
          </a:p>
          <a:p>
            <a:pPr marL="457200" lvl="0" indent="-304800" algn="l" rtl="0">
              <a:lnSpc>
                <a:spcPct val="115000"/>
              </a:lnSpc>
              <a:spcBef>
                <a:spcPts val="0"/>
              </a:spcBef>
              <a:spcAft>
                <a:spcPts val="0"/>
              </a:spcAft>
              <a:buClr>
                <a:srgbClr val="595959"/>
              </a:buClr>
              <a:buSzPts val="1200"/>
              <a:buChar char="●"/>
            </a:pPr>
            <a:r>
              <a:rPr lang="en" sz="1200" dirty="0">
                <a:solidFill>
                  <a:srgbClr val="595959"/>
                </a:solidFill>
              </a:rPr>
              <a:t>Also recorded the success or failure of each user request in the trace.</a:t>
            </a:r>
            <a:endParaRPr sz="1200" dirty="0">
              <a:solidFill>
                <a:srgbClr val="595959"/>
              </a:solidFill>
            </a:endParaRPr>
          </a:p>
          <a:p>
            <a:pPr marL="457200" lvl="0" indent="-304800" algn="l" rtl="0">
              <a:lnSpc>
                <a:spcPct val="115000"/>
              </a:lnSpc>
              <a:spcBef>
                <a:spcPts val="0"/>
              </a:spcBef>
              <a:spcAft>
                <a:spcPts val="0"/>
              </a:spcAft>
              <a:buClr>
                <a:srgbClr val="595959"/>
              </a:buClr>
              <a:buSzPts val="1200"/>
              <a:buChar char="●"/>
            </a:pPr>
            <a:r>
              <a:rPr lang="en" sz="1200" dirty="0">
                <a:solidFill>
                  <a:srgbClr val="595959"/>
                </a:solidFill>
              </a:rPr>
              <a:t>We used standard data mining techniques on the traces. By analyzing the components used in the failed requests, but not used in successful requests, we find the possible root causes.</a:t>
            </a:r>
            <a:endParaRPr sz="1200" dirty="0">
              <a:solidFill>
                <a:srgbClr val="595959"/>
              </a:solidFill>
            </a:endParaRPr>
          </a:p>
          <a:p>
            <a:pPr marL="0" lvl="0" indent="0" algn="l" rtl="0">
              <a:lnSpc>
                <a:spcPct val="115000"/>
              </a:lnSpc>
              <a:spcBef>
                <a:spcPts val="1200"/>
              </a:spcBef>
              <a:spcAft>
                <a:spcPts val="0"/>
              </a:spcAft>
              <a:buNone/>
            </a:pPr>
            <a:r>
              <a:rPr lang="en" sz="1400" dirty="0">
                <a:solidFill>
                  <a:schemeClr val="dk1"/>
                </a:solidFill>
              </a:rPr>
              <a:t>One limitation of Pinpoint is that it cannot distinguish between sets of tightly coupled components </a:t>
            </a:r>
            <a:r>
              <a:rPr lang="en-US" altLang="zh-CN" sz="1400" dirty="0">
                <a:solidFill>
                  <a:schemeClr val="dk1"/>
                </a:solidFill>
              </a:rPr>
              <a:t>,</a:t>
            </a:r>
            <a:r>
              <a:rPr lang="zh-CN" altLang="en-US" sz="1400" dirty="0">
                <a:solidFill>
                  <a:schemeClr val="dk1"/>
                </a:solidFill>
              </a:rPr>
              <a:t> </a:t>
            </a:r>
            <a:r>
              <a:rPr lang="en" sz="1400" dirty="0">
                <a:solidFill>
                  <a:schemeClr val="dk1"/>
                </a:solidFill>
              </a:rPr>
              <a:t>that are always used together. </a:t>
            </a:r>
            <a:endParaRPr sz="1400" dirty="0">
              <a:solidFill>
                <a:schemeClr val="dk1"/>
              </a:solidFill>
            </a:endParaRPr>
          </a:p>
          <a:p>
            <a:pPr marL="0" lvl="0" indent="0" algn="l" rtl="0">
              <a:lnSpc>
                <a:spcPct val="115000"/>
              </a:lnSpc>
              <a:spcBef>
                <a:spcPts val="0"/>
              </a:spcBef>
              <a:spcAft>
                <a:spcPts val="0"/>
              </a:spcAft>
              <a:buNone/>
            </a:pPr>
            <a:r>
              <a:rPr lang="en" sz="1400" dirty="0">
                <a:solidFill>
                  <a:schemeClr val="dk1"/>
                </a:solidFill>
              </a:rPr>
              <a:t>Another limitation of Pinpoint, as well as existing error determination approaches, is that it does not work with faults that corrupt state and affect subsequent requests. This interdependency makes it difficult to detect the real faults.</a:t>
            </a:r>
            <a:endParaRPr dirty="0">
              <a:solidFill>
                <a:srgbClr val="595959"/>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bd9d41c03e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bd9d41c03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many diagnostic tools exist, they are typically designed for a specific layer (e.g., traceroute) or application, and to reconstructing a comprehensive view of service behavior need add meta data in lower-level protocols, like IP layer. </a:t>
            </a:r>
            <a:endParaRPr dirty="0"/>
          </a:p>
          <a:p>
            <a:pPr marL="0" lvl="0" indent="0" algn="l" rtl="0">
              <a:spcBef>
                <a:spcPts val="0"/>
              </a:spcBef>
              <a:spcAft>
                <a:spcPts val="0"/>
              </a:spcAft>
              <a:buNone/>
            </a:pPr>
            <a:r>
              <a:rPr lang="en" dirty="0"/>
              <a:t>also log enhancement, also a bunch of works, help operators know more about the </a:t>
            </a:r>
            <a:r>
              <a:rPr lang="en" dirty="0" err="1"/>
              <a:t>faliure</a:t>
            </a:r>
            <a:r>
              <a:rPr lang="en" dirty="0"/>
              <a:t> and possible root cause</a:t>
            </a:r>
            <a:endParaRPr dirty="0"/>
          </a:p>
          <a:p>
            <a:pPr marL="0" lvl="0" indent="0" algn="l" rtl="0">
              <a:spcBef>
                <a:spcPts val="0"/>
              </a:spcBef>
              <a:spcAft>
                <a:spcPts val="0"/>
              </a:spcAft>
              <a:buNone/>
            </a:pPr>
            <a:r>
              <a:rPr lang="en" dirty="0"/>
              <a:t>For maybe not a large scale system there are also some traditional </a:t>
            </a:r>
            <a:r>
              <a:rPr lang="en" dirty="0" err="1"/>
              <a:t>techinuqes</a:t>
            </a:r>
            <a:r>
              <a:rPr lang="en" dirty="0"/>
              <a:t> maybe not for the large scale, but still useful and many works take advantage of them</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bd9d41c03e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bd9d41c03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third technique is </a:t>
            </a:r>
            <a:endParaRPr dirty="0"/>
          </a:p>
          <a:p>
            <a:pPr marL="0" lvl="0" indent="0" algn="l" rtl="0">
              <a:spcBef>
                <a:spcPts val="0"/>
              </a:spcBef>
              <a:spcAft>
                <a:spcPts val="0"/>
              </a:spcAft>
              <a:buNone/>
            </a:pPr>
            <a:r>
              <a:rPr lang="en" dirty="0"/>
              <a:t>* Recursive </a:t>
            </a:r>
            <a:r>
              <a:rPr lang="en" dirty="0" err="1"/>
              <a:t>restartability</a:t>
            </a:r>
            <a:r>
              <a:rPr lang="en" dirty="0"/>
              <a:t> is an approach that assumes that, Reboots are an effective and efficient workaround. </a:t>
            </a:r>
            <a:r>
              <a:rPr lang="en" dirty="0">
                <a:solidFill>
                  <a:schemeClr val="dk1"/>
                </a:solidFill>
              </a:rPr>
              <a:t> in critical infrastructures, </a:t>
            </a:r>
            <a:r>
              <a:rPr lang="en-US" altLang="zh-CN" dirty="0">
                <a:solidFill>
                  <a:schemeClr val="dk1"/>
                </a:solidFill>
              </a:rPr>
              <a:t>sometimes</a:t>
            </a:r>
            <a:r>
              <a:rPr lang="en" dirty="0">
                <a:solidFill>
                  <a:schemeClr val="dk1"/>
                </a:solidFill>
              </a:rPr>
              <a:t> reboot or restart as the only means of restoring the system.</a:t>
            </a:r>
            <a:endParaRPr dirty="0"/>
          </a:p>
          <a:p>
            <a:pPr marL="0" lvl="0" indent="0" algn="l" rtl="0">
              <a:spcBef>
                <a:spcPts val="0"/>
              </a:spcBef>
              <a:spcAft>
                <a:spcPts val="0"/>
              </a:spcAft>
              <a:buNone/>
            </a:pPr>
            <a:r>
              <a:rPr lang="en" dirty="0"/>
              <a:t>* Unfortunately, most systems do not tolerate unannounced restarts, resulting in long downtimes and potential data loss. </a:t>
            </a:r>
            <a:endParaRPr dirty="0"/>
          </a:p>
          <a:p>
            <a:pPr marL="0" lvl="0" indent="0" algn="l" rtl="0">
              <a:spcBef>
                <a:spcPts val="0"/>
              </a:spcBef>
              <a:spcAft>
                <a:spcPts val="0"/>
              </a:spcAft>
              <a:buNone/>
            </a:pPr>
            <a:r>
              <a:rPr lang="en" dirty="0"/>
              <a:t>* This is why we need Fine-grained partitioning, that enables bounded, partial restarts that recover a failed system faster than a full reboot. </a:t>
            </a:r>
            <a:endParaRPr dirty="0"/>
          </a:p>
          <a:p>
            <a:pPr marL="0" lvl="0" indent="0" algn="l" rtl="0">
              <a:spcBef>
                <a:spcPts val="0"/>
              </a:spcBef>
              <a:spcAft>
                <a:spcPts val="0"/>
              </a:spcAft>
              <a:buNone/>
            </a:pPr>
            <a:r>
              <a:rPr lang="en" dirty="0"/>
              <a:t>* Figure 6 shows a restart tree. Every node is a component of the system. A restart at any node results in the restart of the entire subtree rooted at that node. </a:t>
            </a:r>
            <a:endParaRPr dirty="0"/>
          </a:p>
          <a:p>
            <a:pPr marL="0" lvl="0" indent="0" algn="l" rtl="0">
              <a:spcBef>
                <a:spcPts val="0"/>
              </a:spcBef>
              <a:spcAft>
                <a:spcPts val="0"/>
              </a:spcAft>
              <a:buClr>
                <a:schemeClr val="dk1"/>
              </a:buClr>
              <a:buSzPts val="1100"/>
              <a:buFont typeface="Arial"/>
              <a:buNone/>
            </a:pPr>
            <a:r>
              <a:rPr lang="en" dirty="0"/>
              <a:t>Based on information of which component </a:t>
            </a:r>
            <a:r>
              <a:rPr lang="en" dirty="0" err="1"/>
              <a:t>failed，choose</a:t>
            </a:r>
            <a:r>
              <a:rPr lang="en" dirty="0"/>
              <a:t> a minimal set of subsystems that need restarting. If a particular restart does not cure the failure, the oracle may choose to restart at a higher level. Restarting groups that are higher up in the restart tree leads to a longer but higher-confidence recovery.</a:t>
            </a:r>
            <a:endParaRPr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bd9d41c03e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bd9d41c03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 Mercury, a satellite ground station in which we employed fine-grained partial restarts to reduce the MTTR by a factor of almost six. It also leads to nearly 100% availability of the ground station during the critical period when the satellite passes overhead.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partitioning is really important here. When they split it into a part that failed often (due to JVM crashes) but recovered quickly, and a part that failed infrequently but recovered slowly.  They only need to restart the subtree of fedt that can recover quickly. And they achieved a six-fold reduction in recovery time for failures occurring in fedr.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This is another example where the cost of downtime is not linear in its length.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Downtime under a heavy or critical workload is more expensive than downtime under a light or noncritical workload, and unplanned downtime is more expensive than planned downtime [Brewer01]. Downtime during satellite passes is very expensive because we may lose science data and telemetry.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large MTTF does not guarantee a failure-free pass, but a short MTTR can help guarantee that we will not lose the whole pass because of a failure.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bd9d41c03e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bd9d41c03e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 fourth technique is XXX.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From the previous study we already know that Operator error is the leading cause of dependability problems. Then How to recover from operator's error?</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undo for operators would be a significant advance. Such a system also provides a margin of safety for </a:t>
            </a:r>
            <a:r>
              <a:rPr lang="en-US" altLang="zh-CN" dirty="0">
                <a:solidFill>
                  <a:schemeClr val="dk1"/>
                </a:solidFill>
              </a:rPr>
              <a:t>many</a:t>
            </a:r>
            <a:r>
              <a:rPr lang="zh-CN" altLang="en-US" dirty="0">
                <a:solidFill>
                  <a:schemeClr val="dk1"/>
                </a:solidFill>
              </a:rPr>
              <a:t> </a:t>
            </a:r>
            <a:r>
              <a:rPr lang="en" dirty="0">
                <a:solidFill>
                  <a:schemeClr val="dk1"/>
                </a:solidFill>
              </a:rPr>
              <a:t>hardware, software, and operator errors, since the operator can restore the system to its pre-fault state.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So here recovery we talk about software recovery, there will be consequence there will be external states and events that already happened</a:t>
            </a:r>
            <a:r>
              <a:rPr lang="zh-CN" altLang="en-US" dirty="0">
                <a:solidFill>
                  <a:schemeClr val="dk1"/>
                </a:solidFill>
              </a:rPr>
              <a:t> </a:t>
            </a:r>
            <a:r>
              <a:rPr lang="en-US" altLang="zh-CN" dirty="0">
                <a:solidFill>
                  <a:schemeClr val="dk1"/>
                </a:solidFill>
              </a:rPr>
              <a:t>you</a:t>
            </a:r>
            <a:r>
              <a:rPr lang="zh-CN" altLang="en-US" dirty="0">
                <a:solidFill>
                  <a:schemeClr val="dk1"/>
                </a:solidFill>
              </a:rPr>
              <a:t> </a:t>
            </a:r>
            <a:r>
              <a:rPr lang="en-US" altLang="zh-CN" dirty="0">
                <a:solidFill>
                  <a:schemeClr val="dk1"/>
                </a:solidFill>
              </a:rPr>
              <a:t>cannot</a:t>
            </a:r>
            <a:r>
              <a:rPr lang="zh-CN" altLang="en-US" dirty="0">
                <a:solidFill>
                  <a:schemeClr val="dk1"/>
                </a:solidFill>
              </a:rPr>
              <a:t> </a:t>
            </a:r>
            <a:r>
              <a:rPr lang="en-US" altLang="zh-CN" dirty="0">
                <a:solidFill>
                  <a:schemeClr val="dk1"/>
                </a:solidFill>
              </a:rPr>
              <a:t>recover</a:t>
            </a:r>
            <a:r>
              <a:rPr lang="en"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Two week ago we discussed a paper about “Rollback-Recovery Protocols in Message-Passing Systems”. And here is different. They didn‘t target on a distributed system and </a:t>
            </a:r>
            <a:r>
              <a:rPr lang="en-US" altLang="zh-CN" dirty="0">
                <a:solidFill>
                  <a:schemeClr val="dk1"/>
                </a:solidFill>
              </a:rPr>
              <a:t>don’t</a:t>
            </a:r>
            <a:r>
              <a:rPr lang="zh-CN" altLang="en-US" dirty="0">
                <a:solidFill>
                  <a:schemeClr val="dk1"/>
                </a:solidFill>
              </a:rPr>
              <a:t> </a:t>
            </a:r>
            <a:r>
              <a:rPr lang="en" dirty="0">
                <a:solidFill>
                  <a:schemeClr val="dk1"/>
                </a:solidFill>
              </a:rPr>
              <a:t>care about the consistency between nodes, which is much more complex.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this example is a simple case more like they provide a way to rollback the storage, like the database snapshot</a:t>
            </a:r>
            <a:r>
              <a:rPr lang="en-US" altLang="zh-CN" dirty="0">
                <a:solidFill>
                  <a:schemeClr val="dk1"/>
                </a:solidFill>
              </a:rPr>
              <a:t>,</a:t>
            </a:r>
            <a:r>
              <a:rPr lang="zh-CN" altLang="en-US" dirty="0">
                <a:solidFill>
                  <a:schemeClr val="dk1"/>
                </a:solidFill>
              </a:rPr>
              <a:t> </a:t>
            </a:r>
            <a:r>
              <a:rPr lang="en-US" altLang="zh-CN" dirty="0">
                <a:solidFill>
                  <a:schemeClr val="dk1"/>
                </a:solidFill>
              </a:rPr>
              <a:t>only</a:t>
            </a:r>
            <a:r>
              <a:rPr lang="zh-CN" altLang="en-US" dirty="0">
                <a:solidFill>
                  <a:schemeClr val="dk1"/>
                </a:solidFill>
              </a:rPr>
              <a:t> </a:t>
            </a:r>
            <a:r>
              <a:rPr lang="en-US" sz="1100" b="0" i="0" u="none" strike="noStrike" cap="none" dirty="0">
                <a:solidFill>
                  <a:srgbClr val="000000"/>
                </a:solidFill>
                <a:effectLst/>
                <a:latin typeface="Arial"/>
                <a:ea typeface="Arial"/>
                <a:cs typeface="Arial"/>
                <a:sym typeface="Arial"/>
              </a:rPr>
              <a:t>concerned with the data in the storage and not the entire behavior of the service built on top</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 This case study concerns an Undo layer designed to provide a forgiving environment for human system operators. Two goals here. The first is to provide a mechanism that allows operators to recover from their inevitable mistakes. The second goal is to give operators a tool that allows them to retroactively repair latent errors that went undetected until too late.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bd9d41c03e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bd9d41c03e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The undo model supports a 3-step undo process called “the three R’s”: Rewind, Repair, and Replay. </a:t>
            </a:r>
            <a:endParaRPr/>
          </a:p>
          <a:p>
            <a:pPr marL="0" lvl="0" indent="0" algn="l" rtl="0">
              <a:spcBef>
                <a:spcPts val="0"/>
              </a:spcBef>
              <a:spcAft>
                <a:spcPts val="0"/>
              </a:spcAft>
              <a:buNone/>
            </a:pPr>
            <a:r>
              <a:rPr lang="en"/>
              <a:t>In the rewind step, all system state (including mailbox contents as well as OS and application hard state) is reverted to its contents at an earlier time (before the error occurred). </a:t>
            </a:r>
            <a:endParaRPr/>
          </a:p>
          <a:p>
            <a:pPr marL="0" lvl="0" indent="0" algn="l" rtl="0">
              <a:spcBef>
                <a:spcPts val="0"/>
              </a:spcBef>
              <a:spcAft>
                <a:spcPts val="0"/>
              </a:spcAft>
              <a:buNone/>
            </a:pPr>
            <a:r>
              <a:rPr lang="en"/>
              <a:t>In the repair step, the operator can make any changes to the system he or she wants. Changes could include fixing a latent error, installing a preventative filter or patch.</a:t>
            </a:r>
            <a:endParaRPr/>
          </a:p>
          <a:p>
            <a:pPr marL="0" lvl="0" indent="0" algn="l" rtl="0">
              <a:spcBef>
                <a:spcPts val="0"/>
              </a:spcBef>
              <a:spcAft>
                <a:spcPts val="0"/>
              </a:spcAft>
              <a:buNone/>
            </a:pPr>
            <a:r>
              <a:rPr lang="en"/>
              <a:t> Finally, in the replay step, the undo system re-executes all user interactions with the system, reprocessing them.</a:t>
            </a: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be5e712e4c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be5e712e4c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Retroactive repair is useful in an email system when viruses or spammers attack: </a:t>
            </a:r>
            <a:endParaRPr/>
          </a:p>
          <a:p>
            <a:pPr marL="0" lvl="0" indent="0" algn="l" rtl="0">
              <a:spcBef>
                <a:spcPts val="0"/>
              </a:spcBef>
              <a:spcAft>
                <a:spcPts val="0"/>
              </a:spcAft>
              <a:buNone/>
            </a:pPr>
            <a:r>
              <a:rPr lang="en"/>
              <a:t>with an undo system, the operator can “undo” the system back to the point before the virus or spam attack began, retroactively install a filter to block the attack, and then “redo” the system back to the present time. </a:t>
            </a:r>
            <a:endParaRPr/>
          </a:p>
          <a:p>
            <a:pPr marL="0" lvl="0" indent="0" algn="l" rtl="0">
              <a:spcBef>
                <a:spcPts val="0"/>
              </a:spcBef>
              <a:spcAft>
                <a:spcPts val="0"/>
              </a:spcAft>
              <a:buNone/>
            </a:pPr>
            <a:r>
              <a:rPr lang="en"/>
              <a:t>Besides this use case, the undo abstraction could be presented to the admins who  accidental deletion of user mailboxes, mail corruption when redistributing user mailboxes to balance load, buggy software upgrades</a:t>
            </a:r>
            <a:endParaRPr/>
          </a:p>
          <a:p>
            <a:pPr marL="0" lvl="0" indent="0" algn="l" rtl="0">
              <a:spcBef>
                <a:spcPts val="0"/>
              </a:spcBef>
              <a:spcAft>
                <a:spcPts val="0"/>
              </a:spcAft>
              <a:buNone/>
            </a:pPr>
            <a:r>
              <a:rPr lang="en"/>
              <a:t> also to the user, allowing the user to recover from errors such as accidentally deleting messages or folders.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bcc272c96f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bcc272c96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can take a look at the figure that shows their Architecture of undo layer. </a:t>
            </a:r>
            <a:endParaRPr>
              <a:solidFill>
                <a:schemeClr val="dk1"/>
              </a:solidFill>
            </a:endParaRPr>
          </a:p>
          <a:p>
            <a:pPr marL="0" lvl="0" indent="0" algn="l" rtl="0">
              <a:spcBef>
                <a:spcPts val="0"/>
              </a:spcBef>
              <a:spcAft>
                <a:spcPts val="0"/>
              </a:spcAft>
              <a:buNone/>
            </a:pPr>
            <a:r>
              <a:rPr lang="en">
                <a:solidFill>
                  <a:schemeClr val="dk1"/>
                </a:solidFill>
              </a:rPr>
              <a:t>It is as a proxy layer that wraps an existing, unmodified mail server.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Figure  illustrates the operation of the proxy: The proxy snoops SMTP/IMAP traffic destined for the mail server and logs mail delivery and user interactions. The proxy also monitors accesses to messages and folders and uses that information to track state that has been made externally visible; this allows the system to issue appropriate compensating actions. I will talk about next.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Besides the proxy, the other major component of the prototype is a non-overwriting storage layer that sits underneath the mail server. This layer enables the rewind phase of undo by providing access to historical versions of the system’s hard state. The time-travel layer can be implemented using file system snapshots, or other more flexible versioning systems. They take advantage of the existing non-overwriting storage.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One challenge is handling externalized state, which occurs when the undo cycle alters state already seen by an external user of the system.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email, this problem arises when the undo cycle modifies or deletes messages that a user has already read, forwarded, or replied to;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For example, this scenario could be if the operator changes incoming mail filters during the repair stage.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handle the resulting inconsistencies by issuing compensating actions. For example, when undo alters an already-read email message, we send a new message that explains to the user why the message was changed or deleted.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The storage overhead of keeping the undo log for 1270 users is up to 1 GB/day for our unoptimized prototype. We consider this a modest cost to gain the 3Rs.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be5e712e4c_0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e5e712e4c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internet services, seems the most important thing is their data so for the database field, they have a long history on reversible systems.  Maybe even long before this paper is published.</a:t>
            </a:r>
            <a:endParaRPr/>
          </a:p>
          <a:p>
            <a:pPr marL="0" lvl="0" indent="0" algn="l" rtl="0">
              <a:spcBef>
                <a:spcPts val="0"/>
              </a:spcBef>
              <a:spcAft>
                <a:spcPts val="0"/>
              </a:spcAft>
              <a:buNone/>
            </a:pPr>
            <a:r>
              <a:rPr lang="en"/>
              <a:t>We also discussed about 2 weeks ago why Checkpoint rollback recovery not used that much. Because of the scale we have, and it's complex.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bcc272c96f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bcc272c96f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last technique they discussed is defense in depth. It suggests that independent modules can provide backup defense that can improve reliability. </a:t>
            </a:r>
            <a:endParaRPr/>
          </a:p>
          <a:p>
            <a:pPr marL="0" lvl="0" indent="0" algn="l" rtl="0">
              <a:spcBef>
                <a:spcPts val="0"/>
              </a:spcBef>
              <a:spcAft>
                <a:spcPts val="0"/>
              </a:spcAft>
              <a:buNone/>
            </a:pPr>
            <a:r>
              <a:rPr lang="en"/>
              <a:t>Examples are firewalls from security; and disk and memory error correction to repair faults before they accessed by the application.</a:t>
            </a:r>
            <a:endParaRPr/>
          </a:p>
          <a:p>
            <a:pPr marL="0" lvl="0" indent="0" algn="l" rtl="0">
              <a:spcBef>
                <a:spcPts val="0"/>
              </a:spcBef>
              <a:spcAft>
                <a:spcPts val="0"/>
              </a:spcAft>
              <a:buNone/>
            </a:pPr>
            <a:endParaRPr/>
          </a:p>
          <a:p>
            <a:pPr marL="0" lvl="0" indent="0" algn="l" rtl="0">
              <a:spcBef>
                <a:spcPts val="0"/>
              </a:spcBef>
              <a:spcAft>
                <a:spcPts val="0"/>
              </a:spcAft>
              <a:buNone/>
            </a:pPr>
            <a:r>
              <a:rPr lang="en"/>
              <a:t>* The ROC-1 hardware prototype is a 64-node cluster composed of custom-built nodes, called bricks. </a:t>
            </a:r>
            <a:endParaRPr/>
          </a:p>
          <a:p>
            <a:pPr marL="0" lvl="0" indent="0" algn="l" rtl="0">
              <a:spcBef>
                <a:spcPts val="0"/>
              </a:spcBef>
              <a:spcAft>
                <a:spcPts val="0"/>
              </a:spcAft>
              <a:buNone/>
            </a:pPr>
            <a:r>
              <a:rPr lang="en"/>
              <a:t>Unlike other PCs, each brick has a diagnostic processor (DP) with a separate diagnostic network; </a:t>
            </a:r>
            <a:endParaRPr/>
          </a:p>
          <a:p>
            <a:pPr marL="0" lvl="0" indent="0" algn="l" rtl="0">
              <a:spcBef>
                <a:spcPts val="0"/>
              </a:spcBef>
              <a:spcAft>
                <a:spcPts val="0"/>
              </a:spcAft>
              <a:buNone/>
            </a:pPr>
            <a:r>
              <a:rPr lang="en"/>
              <a:t>the DP provides an independent mechanism to monitor nodes, to isolate failed nodes, and to insert faults. </a:t>
            </a:r>
            <a:endParaRPr/>
          </a:p>
          <a:p>
            <a:pPr marL="0" lvl="0" indent="0" algn="l" rtl="0">
              <a:spcBef>
                <a:spcPts val="0"/>
              </a:spcBef>
              <a:spcAft>
                <a:spcPts val="0"/>
              </a:spcAft>
              <a:buNone/>
            </a:pPr>
            <a:r>
              <a:rPr lang="en"/>
              <a:t>Node isolation and fault insertion are accomplished by removing power from essential chips selectively, including the network interfaces.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bcc272c96f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bcc272c96f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 focus of researchers for the 20 years since the first ASPLOS conference has been performance. </a:t>
            </a:r>
          </a:p>
          <a:p>
            <a:pPr marL="0" lvl="0" indent="0" algn="l" rtl="0">
              <a:spcBef>
                <a:spcPts val="0"/>
              </a:spcBef>
              <a:spcAft>
                <a:spcPts val="0"/>
              </a:spcAft>
              <a:buClr>
                <a:schemeClr val="dk1"/>
              </a:buClr>
              <a:buSzPts val="1100"/>
              <a:buFont typeface="Arial"/>
              <a:buNone/>
            </a:pPr>
            <a:r>
              <a:rPr lang="en" dirty="0">
                <a:solidFill>
                  <a:schemeClr val="dk1"/>
                </a:solidFill>
              </a:rPr>
              <a:t>They feel performance </a:t>
            </a:r>
            <a:r>
              <a:rPr lang="en-US" altLang="zh-CN" dirty="0">
                <a:solidFill>
                  <a:schemeClr val="dk1"/>
                </a:solidFill>
              </a:rPr>
              <a:t>is</a:t>
            </a:r>
            <a:r>
              <a:rPr lang="zh-CN" altLang="en-US" dirty="0">
                <a:solidFill>
                  <a:schemeClr val="dk1"/>
                </a:solidFill>
              </a:rPr>
              <a:t> </a:t>
            </a:r>
            <a:r>
              <a:rPr lang="en-US" altLang="zh-CN" dirty="0">
                <a:solidFill>
                  <a:schemeClr val="dk1"/>
                </a:solidFill>
              </a:rPr>
              <a:t>always</a:t>
            </a:r>
            <a:r>
              <a:rPr lang="zh-CN" altLang="en-US" dirty="0">
                <a:solidFill>
                  <a:schemeClr val="dk1"/>
                </a:solidFill>
              </a:rPr>
              <a:t> </a:t>
            </a:r>
            <a:r>
              <a:rPr lang="en-US" altLang="zh-CN" dirty="0">
                <a:solidFill>
                  <a:schemeClr val="dk1"/>
                </a:solidFill>
              </a:rPr>
              <a:t>the</a:t>
            </a:r>
            <a:r>
              <a:rPr lang="zh-CN" altLang="en-US" dirty="0">
                <a:solidFill>
                  <a:schemeClr val="dk1"/>
                </a:solidFill>
              </a:rPr>
              <a:t> </a:t>
            </a:r>
            <a:r>
              <a:rPr lang="en-US" altLang="zh-CN" dirty="0">
                <a:solidFill>
                  <a:schemeClr val="dk1"/>
                </a:solidFill>
              </a:rPr>
              <a:t>#1</a:t>
            </a:r>
            <a:r>
              <a:rPr lang="zh-CN" altLang="en-US" dirty="0">
                <a:solidFill>
                  <a:schemeClr val="dk1"/>
                </a:solidFill>
              </a:rPr>
              <a:t> </a:t>
            </a:r>
            <a:r>
              <a:rPr lang="en-US" altLang="zh-CN" dirty="0">
                <a:solidFill>
                  <a:schemeClr val="dk1"/>
                </a:solidFill>
              </a:rPr>
              <a:t>goal</a:t>
            </a:r>
            <a:r>
              <a:rPr lang="zh-CN" altLang="en-US" dirty="0">
                <a:solidFill>
                  <a:schemeClr val="dk1"/>
                </a:solidFill>
              </a:rPr>
              <a:t> </a:t>
            </a:r>
            <a:r>
              <a:rPr lang="en-US" altLang="zh-CN" dirty="0">
                <a:solidFill>
                  <a:schemeClr val="dk1"/>
                </a:solidFill>
              </a:rPr>
              <a:t>and</a:t>
            </a:r>
            <a:r>
              <a:rPr lang="zh-CN" altLang="en-US" dirty="0">
                <a:solidFill>
                  <a:schemeClr val="dk1"/>
                </a:solidFill>
              </a:rPr>
              <a:t> </a:t>
            </a:r>
            <a:r>
              <a:rPr lang="en" dirty="0">
                <a:solidFill>
                  <a:schemeClr val="dk1"/>
                </a:solidFill>
              </a:rPr>
              <a:t>dominated the research agenda</a:t>
            </a:r>
            <a:r>
              <a:rPr lang="en-US" altLang="zh-CN" dirty="0">
                <a:solidFill>
                  <a:schemeClr val="dk1"/>
                </a:solidFill>
              </a:rPr>
              <a:t>.</a:t>
            </a:r>
            <a:r>
              <a:rPr lang="en" dirty="0">
                <a:solidFill>
                  <a:schemeClr val="dk1"/>
                </a:solidFill>
              </a:rPr>
              <a:t>This is based on some simplifying assumptions that … </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ltLang="zh-CN" dirty="0">
                <a:solidFill>
                  <a:schemeClr val="dk1"/>
                </a:solidFill>
              </a:rPr>
              <a:t>They</a:t>
            </a:r>
            <a:r>
              <a:rPr lang="zh-CN" altLang="en-US" dirty="0">
                <a:solidFill>
                  <a:schemeClr val="dk1"/>
                </a:solidFill>
              </a:rPr>
              <a:t> </a:t>
            </a:r>
            <a:r>
              <a:rPr lang="en-US" altLang="zh-CN" dirty="0">
                <a:solidFill>
                  <a:schemeClr val="dk1"/>
                </a:solidFill>
              </a:rPr>
              <a:t>feel</a:t>
            </a:r>
            <a:r>
              <a:rPr lang="en-US" dirty="0">
                <a:solidFill>
                  <a:schemeClr val="dk1"/>
                </a:solidFill>
              </a:rPr>
              <a:t> it's time to broaden it. </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be5e712e4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be5e712e4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Failure data collection, analysis, and publication. They will continue the quest for real failure data collection</a:t>
            </a:r>
            <a:endParaRPr/>
          </a:p>
          <a:p>
            <a:pPr marL="0" lvl="0" indent="0" algn="l" rtl="0">
              <a:spcBef>
                <a:spcPts val="0"/>
              </a:spcBef>
              <a:spcAft>
                <a:spcPts val="0"/>
              </a:spcAft>
              <a:buNone/>
            </a:pPr>
            <a:r>
              <a:rPr lang="en"/>
              <a:t>* Second is develop useful availability and maintainability benchmarks.  This quest helps measure progress, lower barriers to publication by researchers. They get the idea from the performance benchmarks.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be5e712e4c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be5e712e4c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be5e712e4c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be5e712e4c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be5e712e4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be5e712e4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ltLang="zh-CN" dirty="0">
                <a:solidFill>
                  <a:schemeClr val="dk1"/>
                </a:solidFill>
              </a:rPr>
              <a:t>What</a:t>
            </a:r>
            <a:r>
              <a:rPr lang="zh-CN" altLang="en-US" dirty="0">
                <a:solidFill>
                  <a:schemeClr val="dk1"/>
                </a:solidFill>
              </a:rPr>
              <a:t> </a:t>
            </a:r>
            <a:r>
              <a:rPr lang="en-US" altLang="zh-CN" dirty="0">
                <a:solidFill>
                  <a:schemeClr val="dk1"/>
                </a:solidFill>
              </a:rPr>
              <a:t>the</a:t>
            </a:r>
            <a:r>
              <a:rPr lang="zh-CN" altLang="en-US" dirty="0">
                <a:solidFill>
                  <a:schemeClr val="dk1"/>
                </a:solidFill>
              </a:rPr>
              <a:t> </a:t>
            </a:r>
            <a:r>
              <a:rPr lang="en-US" altLang="zh-CN" dirty="0">
                <a:solidFill>
                  <a:schemeClr val="dk1"/>
                </a:solidFill>
              </a:rPr>
              <a:t>community</a:t>
            </a:r>
            <a:r>
              <a:rPr lang="zh-CN" altLang="en-US" dirty="0">
                <a:solidFill>
                  <a:schemeClr val="dk1"/>
                </a:solidFill>
              </a:rPr>
              <a:t> </a:t>
            </a:r>
            <a:r>
              <a:rPr lang="en-US" altLang="zh-CN" dirty="0">
                <a:solidFill>
                  <a:schemeClr val="dk1"/>
                </a:solidFill>
              </a:rPr>
              <a:t>neglect?</a:t>
            </a:r>
            <a:r>
              <a:rPr lang="zh-CN" altLang="en-US" dirty="0">
                <a:solidFill>
                  <a:schemeClr val="dk1"/>
                </a:solidFill>
              </a:rPr>
              <a:t> </a:t>
            </a:r>
            <a:endParaRPr lang="en-US" altLang="zh-C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they neglected other aspects of computing, while very important as well: dependability, security, privacy, and total cost of ownership (TCO).</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For them, they target on Internet services. The</a:t>
            </a:r>
            <a:r>
              <a:rPr lang="en-US" altLang="zh-CN" dirty="0">
                <a:solidFill>
                  <a:schemeClr val="dk1"/>
                </a:solidFill>
              </a:rPr>
              <a:t>y</a:t>
            </a:r>
            <a:r>
              <a:rPr lang="zh-CN" altLang="en-US" dirty="0">
                <a:solidFill>
                  <a:schemeClr val="dk1"/>
                </a:solidFill>
              </a:rPr>
              <a:t> </a:t>
            </a:r>
            <a:r>
              <a:rPr lang="en-US" altLang="zh-CN" dirty="0">
                <a:solidFill>
                  <a:schemeClr val="dk1"/>
                </a:solidFill>
              </a:rPr>
              <a:t>focus</a:t>
            </a:r>
            <a:r>
              <a:rPr lang="zh-CN" altLang="en-US" dirty="0">
                <a:solidFill>
                  <a:schemeClr val="dk1"/>
                </a:solidFill>
              </a:rPr>
              <a:t> </a:t>
            </a:r>
            <a:r>
              <a:rPr lang="en-US" altLang="zh-CN" dirty="0">
                <a:solidFill>
                  <a:schemeClr val="dk1"/>
                </a:solidFill>
              </a:rPr>
              <a:t>on</a:t>
            </a:r>
            <a:r>
              <a:rPr lang="zh-CN" altLang="en-US" dirty="0">
                <a:solidFill>
                  <a:schemeClr val="dk1"/>
                </a:solidFill>
              </a:rPr>
              <a:t> </a:t>
            </a:r>
            <a:r>
              <a:rPr lang="en-US" altLang="zh-CN" dirty="0">
                <a:solidFill>
                  <a:schemeClr val="dk1"/>
                </a:solidFill>
              </a:rPr>
              <a:t>two</a:t>
            </a:r>
            <a:r>
              <a:rPr lang="en" dirty="0">
                <a:solidFill>
                  <a:schemeClr val="dk1"/>
                </a:solidFill>
              </a:rPr>
              <a:t> killer metrics for such services</a:t>
            </a:r>
            <a:r>
              <a:rPr lang="en-US" altLang="zh-CN" dirty="0">
                <a:solidFill>
                  <a:schemeClr val="dk1"/>
                </a:solidFill>
              </a:rPr>
              <a:t>,</a:t>
            </a:r>
            <a:r>
              <a:rPr lang="zh-CN" altLang="en-US" dirty="0">
                <a:solidFill>
                  <a:schemeClr val="dk1"/>
                </a:solidFill>
              </a:rPr>
              <a:t> </a:t>
            </a:r>
            <a:r>
              <a:rPr lang="en" dirty="0">
                <a:solidFill>
                  <a:schemeClr val="dk1"/>
                </a:solidFill>
              </a:rPr>
              <a:t>availability and total cost of ownership</a:t>
            </a:r>
            <a:r>
              <a:rPr lang="en-US" altLang="zh-CN" dirty="0">
                <a:solidFill>
                  <a:schemeClr val="dk1"/>
                </a:solidFill>
              </a:rPr>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bcc272c96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bcc272c96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ltLang="zh-CN" dirty="0">
                <a:solidFill>
                  <a:schemeClr val="dk1"/>
                </a:solidFill>
              </a:rPr>
              <a:t>First,</a:t>
            </a:r>
            <a:r>
              <a:rPr lang="zh-CN" altLang="en-US" dirty="0">
                <a:solidFill>
                  <a:schemeClr val="dk1"/>
                </a:solidFill>
              </a:rPr>
              <a:t> </a:t>
            </a:r>
            <a:r>
              <a:rPr lang="en-US" altLang="zh-CN" dirty="0">
                <a:solidFill>
                  <a:schemeClr val="dk1"/>
                </a:solidFill>
              </a:rPr>
              <a:t>what</a:t>
            </a:r>
            <a:r>
              <a:rPr lang="zh-CN" altLang="en-US" dirty="0">
                <a:solidFill>
                  <a:schemeClr val="dk1"/>
                </a:solidFill>
              </a:rPr>
              <a:t> </a:t>
            </a:r>
            <a:r>
              <a:rPr lang="en-US" altLang="zh-CN" dirty="0">
                <a:solidFill>
                  <a:schemeClr val="dk1"/>
                </a:solidFill>
              </a:rPr>
              <a:t>is</a:t>
            </a:r>
            <a:r>
              <a:rPr lang="zh-CN" altLang="en-US" dirty="0">
                <a:solidFill>
                  <a:schemeClr val="dk1"/>
                </a:solidFill>
              </a:rPr>
              <a:t> </a:t>
            </a:r>
            <a:r>
              <a:rPr lang="en-US" altLang="zh-CN" dirty="0">
                <a:solidFill>
                  <a:schemeClr val="dk1"/>
                </a:solidFill>
              </a:rPr>
              <a:t>cost</a:t>
            </a:r>
            <a:r>
              <a:rPr lang="zh-CN" altLang="en-US" dirty="0">
                <a:solidFill>
                  <a:schemeClr val="dk1"/>
                </a:solidFill>
              </a:rPr>
              <a:t> </a:t>
            </a:r>
            <a:r>
              <a:rPr lang="en-US" altLang="zh-CN" dirty="0">
                <a:solidFill>
                  <a:schemeClr val="dk1"/>
                </a:solidFill>
              </a:rPr>
              <a:t>of</a:t>
            </a:r>
            <a:r>
              <a:rPr lang="zh-CN" altLang="en-US" dirty="0">
                <a:solidFill>
                  <a:schemeClr val="dk1"/>
                </a:solidFill>
              </a:rPr>
              <a:t> </a:t>
            </a:r>
            <a:r>
              <a:rPr lang="en-US" altLang="zh-CN" dirty="0">
                <a:solidFill>
                  <a:schemeClr val="dk1"/>
                </a:solidFill>
              </a:rPr>
              <a:t>ownership?</a:t>
            </a:r>
          </a:p>
          <a:p>
            <a:pPr marL="0" lvl="0" indent="0" algn="l" rtl="0">
              <a:lnSpc>
                <a:spcPct val="115000"/>
              </a:lnSpc>
              <a:spcBef>
                <a:spcPts val="0"/>
              </a:spcBef>
              <a:spcAft>
                <a:spcPts val="0"/>
              </a:spcAft>
              <a:buNone/>
            </a:pPr>
            <a:r>
              <a:rPr lang="en-US" altLang="zh-CN" dirty="0">
                <a:solidFill>
                  <a:schemeClr val="dk1"/>
                </a:solidFill>
              </a:rPr>
              <a:t>The</a:t>
            </a:r>
            <a:r>
              <a:rPr lang="zh-CN" altLang="en-US" dirty="0">
                <a:solidFill>
                  <a:schemeClr val="dk1"/>
                </a:solidFill>
              </a:rPr>
              <a:t> </a:t>
            </a:r>
            <a:r>
              <a:rPr lang="en-US" altLang="zh-CN" dirty="0">
                <a:solidFill>
                  <a:schemeClr val="dk1"/>
                </a:solidFill>
              </a:rPr>
              <a:t>def</a:t>
            </a:r>
            <a:r>
              <a:rPr lang="zh-CN" altLang="en-US" dirty="0">
                <a:solidFill>
                  <a:schemeClr val="dk1"/>
                </a:solidFill>
              </a:rPr>
              <a:t> </a:t>
            </a:r>
            <a:r>
              <a:rPr lang="en-US" altLang="zh-CN" dirty="0">
                <a:solidFill>
                  <a:schemeClr val="dk1"/>
                </a:solidFill>
              </a:rPr>
              <a:t>of</a:t>
            </a:r>
            <a:r>
              <a:rPr lang="zh-CN" altLang="en-US" dirty="0">
                <a:solidFill>
                  <a:schemeClr val="dk1"/>
                </a:solidFill>
              </a:rPr>
              <a:t> </a:t>
            </a:r>
            <a:r>
              <a:rPr lang="en-US" altLang="zh-CN" dirty="0">
                <a:solidFill>
                  <a:schemeClr val="dk1"/>
                </a:solidFill>
              </a:rPr>
              <a:t>xxx</a:t>
            </a:r>
            <a:r>
              <a:rPr lang="zh-CN" altLang="en-US" dirty="0">
                <a:solidFill>
                  <a:schemeClr val="dk1"/>
                </a:solidFill>
              </a:rPr>
              <a:t> </a:t>
            </a:r>
            <a:r>
              <a:rPr lang="en-US" altLang="zh-CN" dirty="0">
                <a:solidFill>
                  <a:schemeClr val="dk1"/>
                </a:solidFill>
              </a:rPr>
              <a:t>is</a:t>
            </a:r>
            <a:r>
              <a:rPr lang="zh-CN" altLang="en-US" dirty="0">
                <a:solidFill>
                  <a:schemeClr val="dk1"/>
                </a:solidFill>
              </a:rPr>
              <a:t> </a:t>
            </a:r>
            <a:r>
              <a:rPr lang="en-US" altLang="zh-CN" dirty="0">
                <a:solidFill>
                  <a:schemeClr val="dk1"/>
                </a:solidFill>
              </a:rPr>
              <a:t>that</a:t>
            </a:r>
            <a:r>
              <a:rPr lang="zh-CN" altLang="en-US" dirty="0">
                <a:solidFill>
                  <a:schemeClr val="dk1"/>
                </a:solidFill>
              </a:rPr>
              <a:t> </a:t>
            </a:r>
            <a:r>
              <a:rPr lang="en-US" altLang="zh-CN" dirty="0">
                <a:solidFill>
                  <a:schemeClr val="dk1"/>
                </a:solidFill>
              </a:rPr>
              <a:t>COT</a:t>
            </a:r>
            <a:r>
              <a:rPr lang="zh-CN" altLang="en-US" dirty="0">
                <a:solidFill>
                  <a:schemeClr val="dk1"/>
                </a:solidFill>
              </a:rPr>
              <a:t> </a:t>
            </a:r>
            <a:r>
              <a:rPr lang="en-US" altLang="zh-CN" dirty="0">
                <a:solidFill>
                  <a:schemeClr val="dk1"/>
                </a:solidFill>
              </a:rPr>
              <a:t>includes</a:t>
            </a:r>
            <a:r>
              <a:rPr lang="zh-CN" altLang="en-US" dirty="0">
                <a:solidFill>
                  <a:schemeClr val="dk1"/>
                </a:solidFill>
              </a:rPr>
              <a:t> </a:t>
            </a:r>
            <a:endParaRPr lang="en-US" altLang="zh-CN" dirty="0">
              <a:solidFill>
                <a:schemeClr val="dk1"/>
              </a:solidFill>
            </a:endParaRPr>
          </a:p>
          <a:p>
            <a:pPr marL="0" lvl="0" indent="0" algn="l" rtl="0">
              <a:lnSpc>
                <a:spcPct val="115000"/>
              </a:lnSpc>
              <a:spcBef>
                <a:spcPts val="0"/>
              </a:spcBef>
              <a:spcAft>
                <a:spcPts val="0"/>
              </a:spcAft>
              <a:buNone/>
            </a:pPr>
            <a:endParaRPr lang="en" dirty="0">
              <a:solidFill>
                <a:schemeClr val="dk1"/>
              </a:solidFill>
            </a:endParaRPr>
          </a:p>
          <a:p>
            <a:pPr marL="0" lvl="0" indent="0" algn="l" rtl="0">
              <a:lnSpc>
                <a:spcPct val="115000"/>
              </a:lnSpc>
              <a:spcBef>
                <a:spcPts val="0"/>
              </a:spcBef>
              <a:spcAft>
                <a:spcPts val="0"/>
              </a:spcAft>
              <a:buNone/>
            </a:pPr>
            <a:r>
              <a:rPr lang="en" dirty="0">
                <a:solidFill>
                  <a:schemeClr val="dk1"/>
                </a:solidFill>
              </a:rPr>
              <a:t>* </a:t>
            </a:r>
            <a:r>
              <a:rPr lang="en-US" altLang="zh-CN" dirty="0">
                <a:solidFill>
                  <a:schemeClr val="dk1"/>
                </a:solidFill>
              </a:rPr>
              <a:t>First,</a:t>
            </a:r>
            <a:r>
              <a:rPr lang="zh-CN" altLang="en-US" dirty="0">
                <a:solidFill>
                  <a:schemeClr val="dk1"/>
                </a:solidFill>
              </a:rPr>
              <a:t> </a:t>
            </a:r>
            <a:r>
              <a:rPr lang="en-US" altLang="zh-CN" dirty="0">
                <a:solidFill>
                  <a:schemeClr val="dk1"/>
                </a:solidFill>
              </a:rPr>
              <a:t>the</a:t>
            </a:r>
            <a:r>
              <a:rPr lang="zh-CN" altLang="en-US" dirty="0">
                <a:solidFill>
                  <a:schemeClr val="dk1"/>
                </a:solidFill>
              </a:rPr>
              <a:t> </a:t>
            </a:r>
            <a:r>
              <a:rPr lang="en-US" altLang="zh-CN" dirty="0">
                <a:solidFill>
                  <a:schemeClr val="dk1"/>
                </a:solidFill>
              </a:rPr>
              <a:t>trend</a:t>
            </a:r>
            <a:r>
              <a:rPr lang="zh-CN" altLang="en-US" dirty="0">
                <a:solidFill>
                  <a:schemeClr val="dk1"/>
                </a:solidFill>
              </a:rPr>
              <a:t> </a:t>
            </a:r>
            <a:r>
              <a:rPr lang="en-US" altLang="zh-CN" dirty="0">
                <a:solidFill>
                  <a:schemeClr val="dk1"/>
                </a:solidFill>
              </a:rPr>
              <a:t>is</a:t>
            </a:r>
            <a:r>
              <a:rPr lang="zh-CN" altLang="en-US" dirty="0">
                <a:solidFill>
                  <a:schemeClr val="dk1"/>
                </a:solidFill>
              </a:rPr>
              <a:t> </a:t>
            </a:r>
            <a:r>
              <a:rPr lang="en-US" altLang="zh-CN" dirty="0">
                <a:solidFill>
                  <a:schemeClr val="dk1"/>
                </a:solidFill>
              </a:rPr>
              <a:t>the</a:t>
            </a:r>
            <a:r>
              <a:rPr lang="zh-CN" altLang="en-US" dirty="0">
                <a:solidFill>
                  <a:schemeClr val="dk1"/>
                </a:solidFill>
              </a:rPr>
              <a:t> </a:t>
            </a:r>
            <a:r>
              <a:rPr lang="en-US" altLang="zh-CN" dirty="0">
                <a:solidFill>
                  <a:schemeClr val="dk1"/>
                </a:solidFill>
              </a:rPr>
              <a:t>salary</a:t>
            </a:r>
            <a:r>
              <a:rPr lang="zh-CN" altLang="en-US" dirty="0">
                <a:solidFill>
                  <a:schemeClr val="dk1"/>
                </a:solidFill>
              </a:rPr>
              <a:t> </a:t>
            </a:r>
            <a:r>
              <a:rPr lang="en-US" altLang="zh-CN" dirty="0">
                <a:solidFill>
                  <a:schemeClr val="dk1"/>
                </a:solidFill>
              </a:rPr>
              <a:t>cost</a:t>
            </a:r>
            <a:r>
              <a:rPr lang="zh-CN" altLang="en-US" dirty="0">
                <a:solidFill>
                  <a:schemeClr val="dk1"/>
                </a:solidFill>
              </a:rPr>
              <a:t> </a:t>
            </a:r>
            <a:r>
              <a:rPr lang="en-US" altLang="zh-CN" dirty="0">
                <a:solidFill>
                  <a:schemeClr val="dk1"/>
                </a:solidFill>
              </a:rPr>
              <a:t>is</a:t>
            </a:r>
            <a:r>
              <a:rPr lang="zh-CN" altLang="en-US" dirty="0">
                <a:solidFill>
                  <a:schemeClr val="dk1"/>
                </a:solidFill>
              </a:rPr>
              <a:t> </a:t>
            </a:r>
            <a:r>
              <a:rPr lang="en-US" altLang="zh-CN" dirty="0">
                <a:solidFill>
                  <a:schemeClr val="dk1"/>
                </a:solidFill>
              </a:rPr>
              <a:t>much</a:t>
            </a:r>
            <a:r>
              <a:rPr lang="zh-CN" altLang="en-US" dirty="0">
                <a:solidFill>
                  <a:schemeClr val="dk1"/>
                </a:solidFill>
              </a:rPr>
              <a:t> </a:t>
            </a:r>
            <a:r>
              <a:rPr lang="en-US" altLang="zh-CN" dirty="0">
                <a:solidFill>
                  <a:schemeClr val="dk1"/>
                </a:solidFill>
              </a:rPr>
              <a:t>more</a:t>
            </a:r>
            <a:r>
              <a:rPr lang="zh-CN" altLang="en-US" dirty="0">
                <a:solidFill>
                  <a:schemeClr val="dk1"/>
                </a:solidFill>
              </a:rPr>
              <a:t> </a:t>
            </a:r>
            <a:r>
              <a:rPr lang="en-US" altLang="zh-CN" dirty="0">
                <a:solidFill>
                  <a:schemeClr val="dk1"/>
                </a:solidFill>
              </a:rPr>
              <a:t>than</a:t>
            </a:r>
            <a:r>
              <a:rPr lang="zh-CN" altLang="en-US" dirty="0">
                <a:solidFill>
                  <a:schemeClr val="dk1"/>
                </a:solidFill>
              </a:rPr>
              <a:t> </a:t>
            </a:r>
            <a:r>
              <a:rPr lang="en-US" altLang="zh-CN" dirty="0">
                <a:solidFill>
                  <a:schemeClr val="dk1"/>
                </a:solidFill>
              </a:rPr>
              <a:t>the</a:t>
            </a:r>
            <a:r>
              <a:rPr lang="zh-CN" altLang="en-US" dirty="0">
                <a:solidFill>
                  <a:schemeClr val="dk1"/>
                </a:solidFill>
              </a:rPr>
              <a:t> </a:t>
            </a:r>
            <a:r>
              <a:rPr lang="en-US" altLang="zh-CN" dirty="0">
                <a:solidFill>
                  <a:schemeClr val="dk1"/>
                </a:solidFill>
              </a:rPr>
              <a:t>HW/SW</a:t>
            </a:r>
            <a:r>
              <a:rPr lang="zh-CN" altLang="en-US" dirty="0">
                <a:solidFill>
                  <a:schemeClr val="dk1"/>
                </a:solidFill>
              </a:rPr>
              <a:t> </a:t>
            </a:r>
            <a:r>
              <a:rPr lang="en-US" altLang="zh-CN" dirty="0">
                <a:solidFill>
                  <a:schemeClr val="dk1"/>
                </a:solidFill>
              </a:rPr>
              <a:t>cost.</a:t>
            </a:r>
            <a:r>
              <a:rPr lang="zh-CN" altLang="en-US" dirty="0">
                <a:solidFill>
                  <a:schemeClr val="dk1"/>
                </a:solidFill>
              </a:rPr>
              <a:t> </a:t>
            </a:r>
            <a:r>
              <a:rPr lang="en" dirty="0">
                <a:solidFill>
                  <a:schemeClr val="dk1"/>
                </a:solidFill>
              </a:rPr>
              <a:t>Several trends have lowered the purchase price of hardware and software: Moore’s Law, clusters, and open source software. I am not sure about the cost of software</a:t>
            </a:r>
            <a:r>
              <a:rPr lang="zh-CN" altLang="en-US" dirty="0">
                <a:solidFill>
                  <a:schemeClr val="dk1"/>
                </a:solidFill>
              </a:rPr>
              <a:t> </a:t>
            </a:r>
            <a:r>
              <a:rPr lang="en-US" altLang="zh-CN" dirty="0">
                <a:solidFill>
                  <a:schemeClr val="dk1"/>
                </a:solidFill>
              </a:rPr>
              <a:t>nowadays</a:t>
            </a:r>
            <a:r>
              <a:rPr lang="en" dirty="0">
                <a:solidFill>
                  <a:schemeClr val="dk1"/>
                </a:solidFill>
              </a:rPr>
              <a:t>. </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In contrast, system administrator salaries have increased. </a:t>
            </a:r>
            <a:endParaRPr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e5e712e4c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be5e712e4c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 There is a study from IDC on 142 companies, with average sales of $2.4B/year. </a:t>
            </a: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 T get the results in Figure shows that the TCO/purchase ratios are 5 to 18. </a:t>
            </a: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US" dirty="0">
                <a:solidFill>
                  <a:schemeClr val="dk1"/>
                </a:solidFill>
              </a:rPr>
              <a:t>Their definition of TCO may not be clear enough as downtime cost is not included and</a:t>
            </a:r>
            <a:r>
              <a:rPr lang="zh-CN" altLang="en-US" dirty="0">
                <a:solidFill>
                  <a:schemeClr val="dk1"/>
                </a:solidFill>
              </a:rPr>
              <a:t> </a:t>
            </a:r>
            <a:r>
              <a:rPr lang="en-US" altLang="zh-CN" dirty="0">
                <a:solidFill>
                  <a:schemeClr val="dk1"/>
                </a:solidFill>
              </a:rPr>
              <a:t>don't</a:t>
            </a:r>
            <a:r>
              <a:rPr lang="zh-CN" altLang="en-US" dirty="0">
                <a:solidFill>
                  <a:schemeClr val="dk1"/>
                </a:solidFill>
              </a:rPr>
              <a:t> </a:t>
            </a:r>
            <a:r>
              <a:rPr lang="en-US" altLang="zh-CN" dirty="0">
                <a:solidFill>
                  <a:schemeClr val="dk1"/>
                </a:solidFill>
              </a:rPr>
              <a:t>know</a:t>
            </a:r>
            <a:r>
              <a:rPr lang="zh-CN" altLang="en-US" dirty="0">
                <a:solidFill>
                  <a:schemeClr val="dk1"/>
                </a:solidFill>
              </a:rPr>
              <a:t> </a:t>
            </a:r>
            <a:r>
              <a:rPr lang="en-US" altLang="zh-CN" dirty="0">
                <a:solidFill>
                  <a:schemeClr val="dk1"/>
                </a:solidFill>
              </a:rPr>
              <a:t>how</a:t>
            </a:r>
            <a:r>
              <a:rPr lang="zh-CN" altLang="en-US" dirty="0">
                <a:solidFill>
                  <a:schemeClr val="dk1"/>
                </a:solidFill>
              </a:rPr>
              <a:t> </a:t>
            </a:r>
            <a:r>
              <a:rPr lang="en-US" altLang="zh-CN" dirty="0">
                <a:solidFill>
                  <a:schemeClr val="dk1"/>
                </a:solidFill>
              </a:rPr>
              <a:t>they</a:t>
            </a:r>
            <a:r>
              <a:rPr lang="zh-CN" altLang="en-US" dirty="0">
                <a:solidFill>
                  <a:schemeClr val="dk1"/>
                </a:solidFill>
              </a:rPr>
              <a:t> </a:t>
            </a:r>
            <a:r>
              <a:rPr lang="en-US" altLang="zh-CN" dirty="0">
                <a:solidFill>
                  <a:schemeClr val="dk1"/>
                </a:solidFill>
              </a:rPr>
              <a:t>calculate</a:t>
            </a:r>
            <a:r>
              <a:rPr lang="en-US" dirty="0">
                <a:solidFill>
                  <a:schemeClr val="dk1"/>
                </a:solidFill>
              </a:rPr>
              <a:t> the salary of developers. And the companies may </a:t>
            </a:r>
            <a:r>
              <a:rPr lang="en-US" altLang="zh-CN" dirty="0">
                <a:solidFill>
                  <a:schemeClr val="dk1"/>
                </a:solidFill>
              </a:rPr>
              <a:t>have</a:t>
            </a:r>
            <a:r>
              <a:rPr lang="zh-CN" altLang="en-US" dirty="0">
                <a:solidFill>
                  <a:schemeClr val="dk1"/>
                </a:solidFill>
              </a:rPr>
              <a:t> </a:t>
            </a:r>
            <a:r>
              <a:rPr lang="en-US" dirty="0">
                <a:solidFill>
                  <a:schemeClr val="dk1"/>
                </a:solidFill>
              </a:rPr>
              <a:t>changed a lot in recent 20 years.  So the number may not be accurate but can still learn from the conclusion. </a:t>
            </a: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 The survey suggests that a third to half of TCO is recovering from or preparing against failures.</a:t>
            </a:r>
          </a:p>
          <a:p>
            <a:pPr marL="0" lvl="0" indent="0" algn="l" rtl="0">
              <a:lnSpc>
                <a:spcPct val="115000"/>
              </a:lnSpc>
              <a:spcBef>
                <a:spcPts val="0"/>
              </a:spcBef>
              <a:spcAft>
                <a:spcPts val="0"/>
              </a:spcAft>
              <a:buNone/>
            </a:pPr>
            <a:endParaRPr lang="en" dirty="0">
              <a:solidFill>
                <a:schemeClr val="dk1"/>
              </a:solidFill>
            </a:endParaRPr>
          </a:p>
          <a:p>
            <a:pPr marL="0" lvl="0" indent="0" algn="l" rtl="0">
              <a:lnSpc>
                <a:spcPct val="115000"/>
              </a:lnSpc>
              <a:spcBef>
                <a:spcPts val="0"/>
              </a:spcBef>
              <a:spcAft>
                <a:spcPts val="0"/>
              </a:spcAft>
              <a:buNone/>
            </a:pPr>
            <a:r>
              <a:rPr lang="en-US" altLang="zh-CN" dirty="0">
                <a:solidFill>
                  <a:schemeClr val="dk1"/>
                </a:solidFill>
              </a:rPr>
              <a:t>So</a:t>
            </a:r>
            <a:r>
              <a:rPr lang="zh-CN" altLang="en-US" dirty="0">
                <a:solidFill>
                  <a:schemeClr val="dk1"/>
                </a:solidFill>
              </a:rPr>
              <a:t> </a:t>
            </a:r>
            <a:r>
              <a:rPr lang="en-US" altLang="zh-CN" dirty="0">
                <a:solidFill>
                  <a:schemeClr val="dk1"/>
                </a:solidFill>
              </a:rPr>
              <a:t>the</a:t>
            </a:r>
            <a:r>
              <a:rPr lang="zh-CN" altLang="en-US" dirty="0">
                <a:solidFill>
                  <a:schemeClr val="dk1"/>
                </a:solidFill>
              </a:rPr>
              <a:t> </a:t>
            </a:r>
            <a:r>
              <a:rPr lang="en-US" altLang="zh-CN" dirty="0">
                <a:solidFill>
                  <a:schemeClr val="dk1"/>
                </a:solidFill>
              </a:rPr>
              <a:t>conclusion</a:t>
            </a:r>
            <a:r>
              <a:rPr lang="zh-CN" altLang="en-US" dirty="0">
                <a:solidFill>
                  <a:schemeClr val="dk1"/>
                </a:solidFill>
              </a:rPr>
              <a:t> </a:t>
            </a:r>
            <a:r>
              <a:rPr lang="en-US" altLang="zh-CN" dirty="0">
                <a:solidFill>
                  <a:schemeClr val="dk1"/>
                </a:solidFill>
              </a:rPr>
              <a:t>is</a:t>
            </a:r>
            <a:r>
              <a:rPr lang="zh-CN" altLang="en-US" dirty="0">
                <a:solidFill>
                  <a:schemeClr val="dk1"/>
                </a:solidFill>
              </a:rPr>
              <a:t> </a:t>
            </a:r>
            <a:r>
              <a:rPr lang="en-US" altLang="zh-CN" dirty="0">
                <a:solidFill>
                  <a:schemeClr val="dk1"/>
                </a:solidFill>
              </a:rPr>
              <a:t>that</a:t>
            </a:r>
            <a:r>
              <a:rPr lang="zh-CN" altLang="en-US" dirty="0">
                <a:solidFill>
                  <a:schemeClr val="dk1"/>
                </a:solidFill>
              </a:rPr>
              <a:t> </a:t>
            </a:r>
            <a:r>
              <a:rPr lang="en-US" altLang="zh-CN" dirty="0">
                <a:solidFill>
                  <a:schemeClr val="dk1"/>
                </a:solidFill>
              </a:rPr>
              <a:t>the</a:t>
            </a:r>
            <a:r>
              <a:rPr lang="zh-CN" altLang="en-US" dirty="0">
                <a:solidFill>
                  <a:schemeClr val="dk1"/>
                </a:solidFill>
              </a:rPr>
              <a:t> </a:t>
            </a:r>
            <a:r>
              <a:rPr lang="en-US" altLang="zh-CN" dirty="0">
                <a:solidFill>
                  <a:schemeClr val="dk1"/>
                </a:solidFill>
              </a:rPr>
              <a:t>cost</a:t>
            </a:r>
            <a:r>
              <a:rPr lang="zh-CN" altLang="en-US" dirty="0">
                <a:solidFill>
                  <a:schemeClr val="dk1"/>
                </a:solidFill>
              </a:rPr>
              <a:t> </a:t>
            </a:r>
            <a:r>
              <a:rPr lang="en-US" altLang="zh-CN" dirty="0">
                <a:solidFill>
                  <a:schemeClr val="dk1"/>
                </a:solidFill>
              </a:rPr>
              <a:t>of</a:t>
            </a:r>
            <a:r>
              <a:rPr lang="zh-CN" altLang="en-US" dirty="0">
                <a:solidFill>
                  <a:schemeClr val="dk1"/>
                </a:solidFill>
              </a:rPr>
              <a:t> </a:t>
            </a:r>
            <a:r>
              <a:rPr lang="en-US" altLang="zh-CN" dirty="0">
                <a:solidFill>
                  <a:schemeClr val="dk1"/>
                </a:solidFill>
              </a:rPr>
              <a:t>recovering/dealing</a:t>
            </a:r>
            <a:r>
              <a:rPr lang="zh-CN" altLang="en-US" dirty="0">
                <a:solidFill>
                  <a:schemeClr val="dk1"/>
                </a:solidFill>
              </a:rPr>
              <a:t> </a:t>
            </a:r>
            <a:r>
              <a:rPr lang="en-US" altLang="zh-CN" dirty="0">
                <a:solidFill>
                  <a:schemeClr val="dk1"/>
                </a:solidFill>
              </a:rPr>
              <a:t>with</a:t>
            </a:r>
            <a:r>
              <a:rPr lang="zh-CN" altLang="en-US" dirty="0">
                <a:solidFill>
                  <a:schemeClr val="dk1"/>
                </a:solidFill>
              </a:rPr>
              <a:t> </a:t>
            </a:r>
            <a:r>
              <a:rPr lang="en-US" altLang="zh-CN" dirty="0">
                <a:solidFill>
                  <a:schemeClr val="dk1"/>
                </a:solidFill>
              </a:rPr>
              <a:t>failures</a:t>
            </a:r>
            <a:r>
              <a:rPr lang="zh-CN" altLang="en-US" dirty="0">
                <a:solidFill>
                  <a:schemeClr val="dk1"/>
                </a:solidFill>
              </a:rPr>
              <a:t> </a:t>
            </a:r>
            <a:r>
              <a:rPr lang="en-US" altLang="zh-CN" dirty="0">
                <a:solidFill>
                  <a:schemeClr val="dk1"/>
                </a:solidFill>
              </a:rPr>
              <a:t>is</a:t>
            </a:r>
            <a:r>
              <a:rPr lang="zh-CN" altLang="en-US" dirty="0">
                <a:solidFill>
                  <a:schemeClr val="dk1"/>
                </a:solidFill>
              </a:rPr>
              <a:t> </a:t>
            </a:r>
            <a:r>
              <a:rPr lang="en-US" altLang="zh-CN" dirty="0">
                <a:solidFill>
                  <a:schemeClr val="dk1"/>
                </a:solidFill>
              </a:rPr>
              <a:t>higher</a:t>
            </a:r>
            <a:r>
              <a:rPr lang="zh-CN" altLang="en-US" dirty="0">
                <a:solidFill>
                  <a:schemeClr val="dk1"/>
                </a:solidFill>
              </a:rPr>
              <a:t> </a:t>
            </a:r>
            <a:r>
              <a:rPr lang="en-US" altLang="zh-CN" dirty="0">
                <a:solidFill>
                  <a:schemeClr val="dk1"/>
                </a:solidFill>
              </a:rPr>
              <a:t>than</a:t>
            </a:r>
            <a:r>
              <a:rPr lang="zh-CN" altLang="en-US" dirty="0">
                <a:solidFill>
                  <a:schemeClr val="dk1"/>
                </a:solidFill>
              </a:rPr>
              <a:t> </a:t>
            </a:r>
            <a:r>
              <a:rPr lang="en-US" altLang="zh-CN" dirty="0">
                <a:solidFill>
                  <a:schemeClr val="dk1"/>
                </a:solidFill>
              </a:rPr>
              <a:t>the</a:t>
            </a:r>
            <a:r>
              <a:rPr lang="zh-CN" altLang="en-US" dirty="0">
                <a:solidFill>
                  <a:schemeClr val="dk1"/>
                </a:solidFill>
              </a:rPr>
              <a:t> </a:t>
            </a:r>
            <a:r>
              <a:rPr lang="en-US" altLang="zh-CN" dirty="0">
                <a:solidFill>
                  <a:schemeClr val="dk1"/>
                </a:solidFill>
              </a:rPr>
              <a:t>cost</a:t>
            </a:r>
            <a:r>
              <a:rPr lang="zh-CN" altLang="en-US" dirty="0">
                <a:solidFill>
                  <a:schemeClr val="dk1"/>
                </a:solidFill>
              </a:rPr>
              <a:t> </a:t>
            </a:r>
            <a:r>
              <a:rPr lang="en-US" altLang="zh-CN" dirty="0">
                <a:solidFill>
                  <a:schemeClr val="dk1"/>
                </a:solidFill>
              </a:rPr>
              <a:t>of</a:t>
            </a:r>
            <a:r>
              <a:rPr lang="zh-CN" altLang="en-US" dirty="0">
                <a:solidFill>
                  <a:schemeClr val="dk1"/>
                </a:solidFill>
              </a:rPr>
              <a:t> </a:t>
            </a:r>
            <a:r>
              <a:rPr lang="en-US" altLang="zh-CN" dirty="0">
                <a:solidFill>
                  <a:schemeClr val="dk1"/>
                </a:solidFill>
              </a:rPr>
              <a:t>HW</a:t>
            </a:r>
            <a:r>
              <a:rPr lang="zh-CN" altLang="en-US" dirty="0">
                <a:solidFill>
                  <a:schemeClr val="dk1"/>
                </a:solidFill>
              </a:rPr>
              <a:t> </a:t>
            </a:r>
            <a:r>
              <a:rPr lang="en-US" altLang="zh-CN" dirty="0">
                <a:solidFill>
                  <a:schemeClr val="dk1"/>
                </a:solidFill>
              </a:rPr>
              <a:t>and</a:t>
            </a:r>
            <a:r>
              <a:rPr lang="zh-CN" altLang="en-US" dirty="0">
                <a:solidFill>
                  <a:schemeClr val="dk1"/>
                </a:solidFill>
              </a:rPr>
              <a:t> </a:t>
            </a:r>
            <a:r>
              <a:rPr lang="en-US" altLang="zh-CN" dirty="0">
                <a:solidFill>
                  <a:schemeClr val="dk1"/>
                </a:solidFill>
              </a:rPr>
              <a:t>will</a:t>
            </a:r>
            <a:r>
              <a:rPr lang="zh-CN" altLang="en-US" dirty="0">
                <a:solidFill>
                  <a:schemeClr val="dk1"/>
                </a:solidFill>
              </a:rPr>
              <a:t> </a:t>
            </a:r>
            <a:r>
              <a:rPr lang="en-US" altLang="zh-CN" dirty="0">
                <a:solidFill>
                  <a:schemeClr val="dk1"/>
                </a:solidFill>
              </a:rPr>
              <a:t>be</a:t>
            </a:r>
            <a:r>
              <a:rPr lang="zh-CN" altLang="en-US" dirty="0">
                <a:solidFill>
                  <a:schemeClr val="dk1"/>
                </a:solidFill>
              </a:rPr>
              <a:t> </a:t>
            </a:r>
            <a:r>
              <a:rPr lang="en-US" altLang="zh-CN" dirty="0">
                <a:solidFill>
                  <a:schemeClr val="dk1"/>
                </a:solidFill>
              </a:rPr>
              <a:t>higher.</a:t>
            </a:r>
            <a:r>
              <a:rPr lang="zh-CN" altLang="en-US" dirty="0">
                <a:solidFill>
                  <a:schemeClr val="dk1"/>
                </a:solidFill>
              </a:rPr>
              <a:t> </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be5e712e4c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be5e712e4c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Another key aspect </a:t>
            </a:r>
            <a:r>
              <a:rPr lang="en-US" altLang="zh-CN" dirty="0"/>
              <a:t>that </a:t>
            </a:r>
            <a:r>
              <a:rPr lang="en-US" dirty="0"/>
              <a:t>the internet services care about is availability.</a:t>
            </a:r>
            <a:r>
              <a:rPr lang="en-US" altLang="zh-CN" dirty="0"/>
              <a:t> But high av is not achieved. </a:t>
            </a:r>
            <a:endParaRPr lang="en-US" dirty="0"/>
          </a:p>
          <a:p>
            <a:pPr marL="0" lvl="0" indent="0" algn="l" rtl="0">
              <a:spcBef>
                <a:spcPts val="0"/>
              </a:spcBef>
              <a:spcAft>
                <a:spcPts val="0"/>
              </a:spcAft>
              <a:buNone/>
            </a:pPr>
            <a:r>
              <a:rPr lang="en-US" dirty="0"/>
              <a:t>in 2002</a:t>
            </a:r>
            <a:r>
              <a:rPr lang="en-US" altLang="zh-CN" dirty="0"/>
              <a:t>, d</a:t>
            </a:r>
            <a:r>
              <a:rPr lang="en-US" dirty="0"/>
              <a:t>espite marketing campaigns says 99.999% availability, well-managed servers achieve 99.9% to 99%, or 8 to 80 hours of downtime per year.</a:t>
            </a:r>
          </a:p>
          <a:p>
            <a:pPr marL="0" lvl="0" indent="0" algn="l" rtl="0">
              <a:spcBef>
                <a:spcPts val="0"/>
              </a:spcBef>
              <a:spcAft>
                <a:spcPts val="0"/>
              </a:spcAft>
              <a:buNone/>
            </a:pP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be5e712e4c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be5e712e4c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Today, google cloud</a:t>
            </a:r>
            <a:r>
              <a:rPr lang="zh-CN" altLang="en-US" dirty="0"/>
              <a:t> </a:t>
            </a:r>
            <a:r>
              <a:rPr lang="en-US" altLang="zh-CN" dirty="0"/>
              <a:t>and</a:t>
            </a:r>
            <a:r>
              <a:rPr lang="zh-CN" altLang="en-US" dirty="0"/>
              <a:t> </a:t>
            </a:r>
            <a:r>
              <a:rPr lang="en-US" altLang="zh-CN" dirty="0"/>
              <a:t>AWS</a:t>
            </a:r>
            <a:r>
              <a:rPr lang="en" dirty="0"/>
              <a:t> claims about 4 9 availability, which</a:t>
            </a:r>
            <a:r>
              <a:rPr lang="zh-CN" altLang="en-US" dirty="0"/>
              <a:t> </a:t>
            </a:r>
            <a:r>
              <a:rPr lang="en-US" altLang="zh-CN" dirty="0"/>
              <a:t>means</a:t>
            </a:r>
            <a:r>
              <a:rPr lang="zh-CN" altLang="en-US" dirty="0"/>
              <a:t> </a:t>
            </a:r>
            <a:r>
              <a:rPr lang="en-US" altLang="zh-CN" dirty="0"/>
              <a:t>0.8</a:t>
            </a:r>
            <a:r>
              <a:rPr lang="zh-CN" altLang="en-US" dirty="0"/>
              <a:t> </a:t>
            </a:r>
            <a:r>
              <a:rPr lang="en-US" altLang="zh-CN" dirty="0"/>
              <a:t>hours</a:t>
            </a:r>
            <a:r>
              <a:rPr lang="zh-CN" altLang="en-US" dirty="0"/>
              <a:t> </a:t>
            </a:r>
            <a:r>
              <a:rPr lang="en-US" altLang="zh-CN" dirty="0"/>
              <a:t>a</a:t>
            </a:r>
            <a:r>
              <a:rPr lang="zh-CN" altLang="en-US" dirty="0"/>
              <a:t> </a:t>
            </a:r>
            <a:r>
              <a:rPr lang="en-US" altLang="zh-CN" dirty="0"/>
              <a:t>year,</a:t>
            </a:r>
            <a:r>
              <a:rPr lang="en" dirty="0"/>
              <a:t> I doubt they really </a:t>
            </a:r>
            <a:r>
              <a:rPr lang="en-US" altLang="zh-CN" dirty="0"/>
              <a:t>can</a:t>
            </a:r>
            <a:r>
              <a:rPr lang="zh-CN" altLang="en-US" dirty="0"/>
              <a:t> </a:t>
            </a:r>
            <a:r>
              <a:rPr lang="en" dirty="0"/>
              <a:t>achieve it.  It may depends on how they calculate the availability but we can </a:t>
            </a:r>
            <a:r>
              <a:rPr lang="en-US" altLang="zh-CN" dirty="0"/>
              <a:t>see</a:t>
            </a:r>
            <a:r>
              <a:rPr lang="en" dirty="0"/>
              <a:t> </a:t>
            </a:r>
            <a:r>
              <a:rPr lang="en-US" altLang="zh-CN" dirty="0"/>
              <a:t>several</a:t>
            </a:r>
            <a:r>
              <a:rPr lang="en" dirty="0"/>
              <a:t> outages</a:t>
            </a:r>
            <a:r>
              <a:rPr lang="zh-CN" altLang="en-US" dirty="0"/>
              <a:t> </a:t>
            </a:r>
            <a:r>
              <a:rPr lang="en-US" altLang="zh-CN" dirty="0"/>
              <a:t>for</a:t>
            </a:r>
            <a:r>
              <a:rPr lang="zh-CN" altLang="en-US" dirty="0"/>
              <a:t> </a:t>
            </a:r>
            <a:r>
              <a:rPr lang="en-US" altLang="zh-CN" dirty="0"/>
              <a:t>Google</a:t>
            </a:r>
            <a:r>
              <a:rPr lang="en" dirty="0"/>
              <a:t> in a year</a:t>
            </a:r>
            <a:r>
              <a:rPr lang="zh-CN" altLang="en-US" dirty="0"/>
              <a:t> </a:t>
            </a:r>
            <a:r>
              <a:rPr lang="en-US" altLang="zh-CN" dirty="0"/>
              <a:t>and</a:t>
            </a:r>
            <a:r>
              <a:rPr lang="zh-CN" altLang="en-US" dirty="0"/>
              <a:t> </a:t>
            </a:r>
            <a:r>
              <a:rPr lang="en-US" altLang="zh-CN" dirty="0"/>
              <a:t>each</a:t>
            </a:r>
            <a:r>
              <a:rPr lang="zh-CN" altLang="en-US" dirty="0"/>
              <a:t> </a:t>
            </a:r>
            <a:r>
              <a:rPr lang="en-US" altLang="zh-CN" dirty="0"/>
              <a:t>downtime</a:t>
            </a:r>
            <a:r>
              <a:rPr lang="zh-CN" altLang="en-US" dirty="0"/>
              <a:t> </a:t>
            </a:r>
            <a:r>
              <a:rPr lang="en-US" altLang="zh-CN" dirty="0"/>
              <a:t>is</a:t>
            </a:r>
            <a:r>
              <a:rPr lang="zh-CN" altLang="en-US" dirty="0"/>
              <a:t> </a:t>
            </a:r>
            <a:r>
              <a:rPr lang="en-US" altLang="zh-CN" dirty="0"/>
              <a:t>up</a:t>
            </a:r>
            <a:r>
              <a:rPr lang="zh-CN" altLang="en-US" dirty="0"/>
              <a:t> </a:t>
            </a:r>
            <a:r>
              <a:rPr lang="en-US" altLang="zh-CN" dirty="0"/>
              <a:t>to</a:t>
            </a:r>
            <a:r>
              <a:rPr lang="zh-CN" altLang="en-US" dirty="0"/>
              <a:t> </a:t>
            </a:r>
            <a:r>
              <a:rPr lang="en-US" altLang="zh-CN" dirty="0"/>
              <a:t>several</a:t>
            </a:r>
            <a:r>
              <a:rPr lang="zh-CN" altLang="en-US" dirty="0"/>
              <a:t> </a:t>
            </a:r>
            <a:r>
              <a:rPr lang="en-US" altLang="zh-CN" dirty="0"/>
              <a:t>hours</a:t>
            </a:r>
            <a:r>
              <a:rPr lang="en" dirty="0"/>
              <a:t>. </a:t>
            </a:r>
          </a:p>
          <a:p>
            <a:pPr marL="0" lvl="0" indent="0" algn="l" rtl="0">
              <a:spcBef>
                <a:spcPts val="0"/>
              </a:spcBef>
              <a:spcAft>
                <a:spcPts val="0"/>
              </a:spcAft>
              <a:buNone/>
            </a:pPr>
            <a:r>
              <a:rPr lang="en-US" altLang="zh-CN" dirty="0"/>
              <a:t>So</a:t>
            </a:r>
            <a:r>
              <a:rPr lang="zh-CN" altLang="en-US" dirty="0"/>
              <a:t> </a:t>
            </a:r>
            <a:r>
              <a:rPr lang="en-US" altLang="zh-CN" dirty="0"/>
              <a:t>high</a:t>
            </a:r>
            <a:r>
              <a:rPr lang="zh-CN" altLang="en-US" dirty="0"/>
              <a:t> </a:t>
            </a:r>
            <a:r>
              <a:rPr lang="en-US" altLang="zh-CN" dirty="0"/>
              <a:t>availability</a:t>
            </a:r>
            <a:r>
              <a:rPr lang="zh-CN" altLang="en-US" dirty="0"/>
              <a:t> </a:t>
            </a:r>
            <a:r>
              <a:rPr lang="en-US" altLang="zh-CN" dirty="0"/>
              <a:t>is</a:t>
            </a:r>
            <a:r>
              <a:rPr lang="zh-CN" altLang="en-US" dirty="0"/>
              <a:t> </a:t>
            </a:r>
            <a:r>
              <a:rPr lang="en-US" altLang="zh-CN" dirty="0"/>
              <a:t>not</a:t>
            </a:r>
            <a:r>
              <a:rPr lang="zh-CN" altLang="en-US" dirty="0"/>
              <a:t> </a:t>
            </a:r>
            <a:r>
              <a:rPr lang="en-US" altLang="zh-CN" dirty="0"/>
              <a:t>achieved</a:t>
            </a:r>
            <a:r>
              <a:rPr lang="zh-CN" altLang="en-US" dirty="0"/>
              <a:t> </a:t>
            </a:r>
            <a:r>
              <a:rPr lang="en-US" altLang="zh-CN" dirty="0"/>
              <a:t>yet</a:t>
            </a:r>
            <a:r>
              <a:rPr lang="zh-CN" altLang="en-US" dirty="0"/>
              <a:t> </a:t>
            </a:r>
            <a:r>
              <a:rPr lang="en-US" altLang="zh-CN" dirty="0"/>
              <a:t>and</a:t>
            </a:r>
            <a:r>
              <a:rPr lang="zh-CN" altLang="en-US" dirty="0"/>
              <a:t> </a:t>
            </a:r>
            <a:r>
              <a:rPr lang="en-US" altLang="zh-CN" dirty="0"/>
              <a:t>the</a:t>
            </a:r>
            <a:r>
              <a:rPr lang="zh-CN" altLang="en-US" dirty="0"/>
              <a:t> </a:t>
            </a:r>
            <a:r>
              <a:rPr lang="en-US" altLang="zh-CN" dirty="0"/>
              <a:t>cost</a:t>
            </a:r>
            <a:r>
              <a:rPr lang="zh-CN" altLang="en-US" dirty="0"/>
              <a:t> </a:t>
            </a:r>
            <a:r>
              <a:rPr lang="en-US" altLang="zh-CN" dirty="0"/>
              <a:t>of</a:t>
            </a:r>
            <a:r>
              <a:rPr lang="zh-CN" altLang="en-US" dirty="0"/>
              <a:t> </a:t>
            </a:r>
            <a:r>
              <a:rPr lang="en-US" altLang="zh-CN" dirty="0"/>
              <a:t>downtime</a:t>
            </a:r>
            <a:r>
              <a:rPr lang="zh-CN" altLang="en-US" dirty="0"/>
              <a:t> </a:t>
            </a:r>
            <a:r>
              <a:rPr lang="en-US" altLang="zh-CN" dirty="0"/>
              <a:t>is</a:t>
            </a:r>
            <a:r>
              <a:rPr lang="zh-CN" altLang="en-US" dirty="0"/>
              <a:t> </a:t>
            </a:r>
            <a:r>
              <a:rPr lang="en-US" altLang="zh-CN" dirty="0"/>
              <a:t>really</a:t>
            </a:r>
            <a:r>
              <a:rPr lang="zh-CN" altLang="en-US" dirty="0"/>
              <a:t> </a:t>
            </a:r>
            <a:r>
              <a:rPr lang="en-US" altLang="zh-CN" dirty="0"/>
              <a:t>high.</a:t>
            </a:r>
            <a:r>
              <a:rPr lang="zh-CN" altLang="en-US" dirty="0"/>
              <a:t>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on left, text on right">
  <p:cSld name="TITLE_AND_TWO_COLUMNS_1">
    <p:spTree>
      <p:nvGrpSpPr>
        <p:cNvPr id="1" name="Shape 50"/>
        <p:cNvGrpSpPr/>
        <p:nvPr/>
      </p:nvGrpSpPr>
      <p:grpSpPr>
        <a:xfrm>
          <a:off x="0" y="0"/>
          <a:ext cx="0" cy="0"/>
          <a:chOff x="0" y="0"/>
          <a:chExt cx="0" cy="0"/>
        </a:xfrm>
      </p:grpSpPr>
      <p:sp>
        <p:nvSpPr>
          <p:cNvPr id="51" name="Google Shape;51;p13"/>
          <p:cNvSpPr txBox="1">
            <a:spLocks noGrp="1"/>
          </p:cNvSpPr>
          <p:nvPr>
            <p:ph type="dt" idx="10"/>
          </p:nvPr>
        </p:nvSpPr>
        <p:spPr>
          <a:xfrm>
            <a:off x="0" y="0"/>
            <a:ext cx="3000000" cy="225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400" b="0" i="0" u="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2" name="Google Shape;52;p13"/>
          <p:cNvSpPr txBox="1">
            <a:spLocks noGrp="1"/>
          </p:cNvSpPr>
          <p:nvPr>
            <p:ph type="ftr" idx="11"/>
          </p:nvPr>
        </p:nvSpPr>
        <p:spPr>
          <a:xfrm>
            <a:off x="0" y="0"/>
            <a:ext cx="3000000" cy="225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400" b="0" i="0" u="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3" name="Google Shape;53;p13"/>
          <p:cNvSpPr txBox="1">
            <a:spLocks noGrp="1"/>
          </p:cNvSpPr>
          <p:nvPr>
            <p:ph type="sldNum" idx="12"/>
          </p:nvPr>
        </p:nvSpPr>
        <p:spPr>
          <a:xfrm>
            <a:off x="0" y="0"/>
            <a:ext cx="3000000" cy="225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700"/>
              <a:t>Recovery Oriented Computing (ROC): Motivation, Definition, Techniques, and Case Studies</a:t>
            </a:r>
            <a:endParaRPr sz="3700"/>
          </a:p>
        </p:txBody>
      </p:sp>
      <p:sp>
        <p:nvSpPr>
          <p:cNvPr id="59" name="Google Shape;59;p14"/>
          <p:cNvSpPr txBox="1">
            <a:spLocks noGrp="1"/>
          </p:cNvSpPr>
          <p:nvPr>
            <p:ph type="subTitle" idx="1"/>
          </p:nvPr>
        </p:nvSpPr>
        <p:spPr>
          <a:xfrm>
            <a:off x="273900" y="3746025"/>
            <a:ext cx="8634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David Patterson, Aaron Brown, Pete Broadwell, George Candea, Mike Chen, James Cutler, Patricia Enriquez, Armando Fox, Emre Kıcıman, Matthew Merzbacher, David Oppenheimer, Naveen Sastry, William Tetzlaff , Jonathan Traupman, and Noah Treuhaft</a:t>
            </a:r>
            <a:endParaRPr sz="1800"/>
          </a:p>
        </p:txBody>
      </p:sp>
      <p:sp>
        <p:nvSpPr>
          <p:cNvPr id="60" name="Google Shape;60;p14"/>
          <p:cNvSpPr txBox="1"/>
          <p:nvPr/>
        </p:nvSpPr>
        <p:spPr>
          <a:xfrm>
            <a:off x="3104750" y="2929725"/>
            <a:ext cx="3480000" cy="3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Technical Report UCB 2002</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A New Research Manifesto: Recovery-Oriented Computing</a:t>
            </a:r>
            <a:endParaRPr sz="2300"/>
          </a:p>
        </p:txBody>
      </p:sp>
      <p:sp>
        <p:nvSpPr>
          <p:cNvPr id="137" name="Google Shape;137;p24"/>
          <p:cNvSpPr txBox="1"/>
          <p:nvPr/>
        </p:nvSpPr>
        <p:spPr>
          <a:xfrm>
            <a:off x="345275" y="1047800"/>
            <a:ext cx="8019000" cy="45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t>How </a:t>
            </a:r>
            <a:r>
              <a:rPr lang="en" sz="1700">
                <a:solidFill>
                  <a:schemeClr val="dk1"/>
                </a:solidFill>
              </a:rPr>
              <a:t>to </a:t>
            </a:r>
            <a:r>
              <a:rPr lang="en" sz="1700">
                <a:solidFill>
                  <a:srgbClr val="FF0000"/>
                </a:solidFill>
              </a:rPr>
              <a:t>Improve</a:t>
            </a:r>
            <a:r>
              <a:rPr lang="en" sz="1700">
                <a:solidFill>
                  <a:schemeClr val="dk1"/>
                </a:solidFill>
              </a:rPr>
              <a:t> </a:t>
            </a:r>
            <a:r>
              <a:rPr lang="en" sz="1700">
                <a:solidFill>
                  <a:srgbClr val="FF0000"/>
                </a:solidFill>
              </a:rPr>
              <a:t>Availability</a:t>
            </a:r>
            <a:r>
              <a:rPr lang="en" sz="1700">
                <a:solidFill>
                  <a:schemeClr val="dk1"/>
                </a:solidFill>
              </a:rPr>
              <a:t> and to </a:t>
            </a:r>
            <a:r>
              <a:rPr lang="en" sz="1700">
                <a:solidFill>
                  <a:srgbClr val="FF0000"/>
                </a:solidFill>
              </a:rPr>
              <a:t>Lower Cost of Ownership</a:t>
            </a:r>
            <a:r>
              <a:rPr lang="en" sz="1700">
                <a:solidFill>
                  <a:schemeClr val="dk1"/>
                </a:solidFill>
              </a:rPr>
              <a:t> ? </a:t>
            </a:r>
            <a:endParaRPr sz="1700">
              <a:solidFill>
                <a:schemeClr val="dk1"/>
              </a:solidFill>
            </a:endParaRPr>
          </a:p>
        </p:txBody>
      </p:sp>
      <p:sp>
        <p:nvSpPr>
          <p:cNvPr id="138" name="Google Shape;138;p24"/>
          <p:cNvSpPr txBox="1"/>
          <p:nvPr/>
        </p:nvSpPr>
        <p:spPr>
          <a:xfrm>
            <a:off x="1188425" y="1533063"/>
            <a:ext cx="6598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i="1"/>
              <a:t>“If a problem has no solution, it may not be a problem, but a fact, not to be solved, but to be coped with over time.” </a:t>
            </a:r>
            <a:r>
              <a:rPr lang="en" sz="1600"/>
              <a:t>–Shimon Peres </a:t>
            </a:r>
            <a:endParaRPr sz="1600"/>
          </a:p>
        </p:txBody>
      </p:sp>
      <p:pic>
        <p:nvPicPr>
          <p:cNvPr id="139" name="Google Shape;139;p24"/>
          <p:cNvPicPr preferRelativeResize="0"/>
          <p:nvPr/>
        </p:nvPicPr>
        <p:blipFill>
          <a:blip r:embed="rId3">
            <a:alphaModFix/>
          </a:blip>
          <a:stretch>
            <a:fillRect/>
          </a:stretch>
        </p:blipFill>
        <p:spPr>
          <a:xfrm>
            <a:off x="5386050" y="2773525"/>
            <a:ext cx="3581701" cy="455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A New Research Manifesto: Recovery-Oriented Computing</a:t>
            </a:r>
            <a:endParaRPr sz="2300"/>
          </a:p>
        </p:txBody>
      </p:sp>
      <p:sp>
        <p:nvSpPr>
          <p:cNvPr id="136" name="Google Shape;136;p24"/>
          <p:cNvSpPr txBox="1">
            <a:spLocks noGrp="1"/>
          </p:cNvSpPr>
          <p:nvPr>
            <p:ph type="body" idx="1"/>
          </p:nvPr>
        </p:nvSpPr>
        <p:spPr>
          <a:xfrm>
            <a:off x="18275" y="2180048"/>
            <a:ext cx="8520600" cy="2722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People/HW/SW failures are </a:t>
            </a:r>
            <a:r>
              <a:rPr lang="en" dirty="0">
                <a:solidFill>
                  <a:srgbClr val="FF0000"/>
                </a:solidFill>
              </a:rPr>
              <a:t>facts   </a:t>
            </a:r>
            <a:endParaRPr dirty="0">
              <a:solidFill>
                <a:srgbClr val="FF0000"/>
              </a:solidFill>
            </a:endParaRPr>
          </a:p>
          <a:p>
            <a:pPr marL="457200" lvl="0" indent="-342900" algn="l" rtl="0">
              <a:spcBef>
                <a:spcPts val="1000"/>
              </a:spcBef>
              <a:spcAft>
                <a:spcPts val="0"/>
              </a:spcAft>
              <a:buSzPts val="1800"/>
              <a:buChar char="●"/>
            </a:pPr>
            <a:r>
              <a:rPr lang="en" dirty="0"/>
              <a:t>Recovery/repair is how we cope with them</a:t>
            </a:r>
            <a:endParaRPr dirty="0"/>
          </a:p>
          <a:p>
            <a:pPr marL="914400" lvl="1" indent="-323850" algn="l" rtl="0">
              <a:spcBef>
                <a:spcPts val="0"/>
              </a:spcBef>
              <a:spcAft>
                <a:spcPts val="0"/>
              </a:spcAft>
              <a:buSzPts val="1500"/>
              <a:buChar char="○"/>
            </a:pPr>
            <a:r>
              <a:rPr lang="en" sz="1500" dirty="0"/>
              <a:t>Improves availability</a:t>
            </a:r>
            <a:endParaRPr sz="1500" dirty="0"/>
          </a:p>
          <a:p>
            <a:pPr marL="1371600" lvl="2" indent="-323850" algn="l" rtl="0">
              <a:spcBef>
                <a:spcPts val="0"/>
              </a:spcBef>
              <a:spcAft>
                <a:spcPts val="0"/>
              </a:spcAft>
              <a:buSzPts val="1500"/>
              <a:buChar char="■"/>
            </a:pPr>
            <a:r>
              <a:rPr lang="en" sz="1500" dirty="0"/>
              <a:t>1/10th MTTR ≈ 10X MT</a:t>
            </a:r>
            <a:r>
              <a:rPr lang="en-US" altLang="zh-CN" sz="1500" dirty="0"/>
              <a:t>T</a:t>
            </a:r>
            <a:r>
              <a:rPr lang="en" sz="1500" dirty="0"/>
              <a:t>F</a:t>
            </a:r>
            <a:endParaRPr sz="1500" dirty="0"/>
          </a:p>
          <a:p>
            <a:pPr marL="914400" lvl="1" indent="-323850" algn="l" rtl="0">
              <a:spcBef>
                <a:spcPts val="0"/>
              </a:spcBef>
              <a:spcAft>
                <a:spcPts val="0"/>
              </a:spcAft>
              <a:buSzPts val="1500"/>
              <a:buChar char="○"/>
            </a:pPr>
            <a:r>
              <a:rPr lang="en" sz="1500" dirty="0"/>
              <a:t>Side benefit: Improves TCO</a:t>
            </a:r>
            <a:endParaRPr sz="1500" dirty="0"/>
          </a:p>
          <a:p>
            <a:pPr marL="1371600" lvl="2" indent="-323850" algn="l" rtl="0">
              <a:spcBef>
                <a:spcPts val="0"/>
              </a:spcBef>
              <a:spcAft>
                <a:spcPts val="0"/>
              </a:spcAft>
              <a:buSzPts val="1500"/>
              <a:buChar char="■"/>
            </a:pPr>
            <a:r>
              <a:rPr lang="en" sz="1500" dirty="0"/>
              <a:t>Reduce downtime cost.</a:t>
            </a:r>
            <a:endParaRPr sz="1500" dirty="0"/>
          </a:p>
          <a:p>
            <a:pPr marL="1371600" lvl="2" indent="-323850" algn="l" rtl="0">
              <a:spcBef>
                <a:spcPts val="0"/>
              </a:spcBef>
              <a:spcAft>
                <a:spcPts val="0"/>
              </a:spcAft>
              <a:buSzPts val="1500"/>
              <a:buChar char="■"/>
            </a:pPr>
            <a:r>
              <a:rPr lang="en" sz="1500" dirty="0"/>
              <a:t>Reduce human component of cost.</a:t>
            </a:r>
            <a:endParaRPr sz="1500" dirty="0"/>
          </a:p>
          <a:p>
            <a:pPr marL="1828800" lvl="3" indent="-323850" algn="l" rtl="0">
              <a:spcBef>
                <a:spcPts val="0"/>
              </a:spcBef>
              <a:spcAft>
                <a:spcPts val="0"/>
              </a:spcAft>
              <a:buSzPts val="1500"/>
              <a:buChar char="●"/>
            </a:pPr>
            <a:r>
              <a:rPr lang="en" sz="1500" dirty="0"/>
              <a:t>30%-50% sys admin job is</a:t>
            </a:r>
            <a:r>
              <a:rPr lang="zh-CN" altLang="en-US" sz="1500" dirty="0"/>
              <a:t> </a:t>
            </a:r>
            <a:r>
              <a:rPr lang="en" sz="1500" dirty="0"/>
              <a:t>about failures.</a:t>
            </a:r>
            <a:endParaRPr sz="1500" dirty="0"/>
          </a:p>
          <a:p>
            <a:pPr marL="457200" lvl="0" indent="-323850" algn="l" rtl="0">
              <a:spcBef>
                <a:spcPts val="0"/>
              </a:spcBef>
              <a:spcAft>
                <a:spcPts val="0"/>
              </a:spcAft>
              <a:buSzPts val="1500"/>
              <a:buChar char="●"/>
            </a:pPr>
            <a:r>
              <a:rPr lang="en" sz="1500" dirty="0"/>
              <a:t>Q: Recovery helps with MTTF a lot, not just MTTR</a:t>
            </a:r>
          </a:p>
          <a:p>
            <a:pPr lvl="1" indent="-323850">
              <a:buSzPts val="1500"/>
              <a:buChar char="●"/>
            </a:pPr>
            <a:endParaRPr sz="1100" dirty="0"/>
          </a:p>
          <a:p>
            <a:pPr marL="0" lvl="0" indent="0" algn="l" rtl="0">
              <a:spcBef>
                <a:spcPts val="1200"/>
              </a:spcBef>
              <a:spcAft>
                <a:spcPts val="1200"/>
              </a:spcAft>
              <a:buNone/>
            </a:pPr>
            <a:endParaRPr sz="1900" dirty="0"/>
          </a:p>
        </p:txBody>
      </p:sp>
      <p:sp>
        <p:nvSpPr>
          <p:cNvPr id="137" name="Google Shape;137;p24"/>
          <p:cNvSpPr txBox="1"/>
          <p:nvPr/>
        </p:nvSpPr>
        <p:spPr>
          <a:xfrm>
            <a:off x="345275" y="1047800"/>
            <a:ext cx="8019000" cy="45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t>How </a:t>
            </a:r>
            <a:r>
              <a:rPr lang="en" sz="1700">
                <a:solidFill>
                  <a:schemeClr val="dk1"/>
                </a:solidFill>
              </a:rPr>
              <a:t>to </a:t>
            </a:r>
            <a:r>
              <a:rPr lang="en" sz="1700">
                <a:solidFill>
                  <a:srgbClr val="FF0000"/>
                </a:solidFill>
              </a:rPr>
              <a:t>Improve</a:t>
            </a:r>
            <a:r>
              <a:rPr lang="en" sz="1700">
                <a:solidFill>
                  <a:schemeClr val="dk1"/>
                </a:solidFill>
              </a:rPr>
              <a:t> </a:t>
            </a:r>
            <a:r>
              <a:rPr lang="en" sz="1700">
                <a:solidFill>
                  <a:srgbClr val="FF0000"/>
                </a:solidFill>
              </a:rPr>
              <a:t>Availability</a:t>
            </a:r>
            <a:r>
              <a:rPr lang="en" sz="1700">
                <a:solidFill>
                  <a:schemeClr val="dk1"/>
                </a:solidFill>
              </a:rPr>
              <a:t> and to </a:t>
            </a:r>
            <a:r>
              <a:rPr lang="en" sz="1700">
                <a:solidFill>
                  <a:srgbClr val="FF0000"/>
                </a:solidFill>
              </a:rPr>
              <a:t>Lower Cost of Ownership</a:t>
            </a:r>
            <a:r>
              <a:rPr lang="en" sz="1700">
                <a:solidFill>
                  <a:schemeClr val="dk1"/>
                </a:solidFill>
              </a:rPr>
              <a:t> ? </a:t>
            </a:r>
            <a:endParaRPr sz="1700">
              <a:solidFill>
                <a:schemeClr val="dk1"/>
              </a:solidFill>
            </a:endParaRPr>
          </a:p>
        </p:txBody>
      </p:sp>
      <p:sp>
        <p:nvSpPr>
          <p:cNvPr id="138" name="Google Shape;138;p24"/>
          <p:cNvSpPr txBox="1"/>
          <p:nvPr/>
        </p:nvSpPr>
        <p:spPr>
          <a:xfrm>
            <a:off x="1188425" y="1398313"/>
            <a:ext cx="6598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i="1" dirty="0"/>
              <a:t>“If a problem has no solution, it may not be a problem, but a fact, not to be solved, but to be coped with over time.” </a:t>
            </a:r>
            <a:r>
              <a:rPr lang="en" sz="1600" dirty="0"/>
              <a:t>–Shimon Peres </a:t>
            </a:r>
            <a:endParaRPr sz="1600" dirty="0"/>
          </a:p>
        </p:txBody>
      </p:sp>
      <p:pic>
        <p:nvPicPr>
          <p:cNvPr id="139" name="Google Shape;139;p24"/>
          <p:cNvPicPr preferRelativeResize="0"/>
          <p:nvPr/>
        </p:nvPicPr>
        <p:blipFill>
          <a:blip r:embed="rId3">
            <a:alphaModFix/>
          </a:blip>
          <a:stretch>
            <a:fillRect/>
          </a:stretch>
        </p:blipFill>
        <p:spPr>
          <a:xfrm>
            <a:off x="5386050" y="2773525"/>
            <a:ext cx="3581701" cy="455700"/>
          </a:xfrm>
          <a:prstGeom prst="rect">
            <a:avLst/>
          </a:prstGeom>
          <a:noFill/>
          <a:ln>
            <a:noFill/>
          </a:ln>
        </p:spPr>
      </p:pic>
    </p:spTree>
    <p:extLst>
      <p:ext uri="{BB962C8B-B14F-4D97-AF65-F5344CB8AC3E}">
        <p14:creationId xmlns:p14="http://schemas.microsoft.com/office/powerpoint/2010/main" val="1672144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MTTR</a:t>
            </a:r>
            <a:r>
              <a:rPr lang="zh-CN" altLang="en-US" dirty="0"/>
              <a:t> </a:t>
            </a:r>
            <a:r>
              <a:rPr lang="en-US" altLang="zh-CN" dirty="0"/>
              <a:t>vs</a:t>
            </a:r>
            <a:r>
              <a:rPr lang="zh-CN" altLang="en-US" dirty="0"/>
              <a:t> </a:t>
            </a:r>
            <a:r>
              <a:rPr lang="en-US" altLang="zh-CN" dirty="0"/>
              <a:t>MTTF</a:t>
            </a:r>
            <a:endParaRPr dirty="0"/>
          </a:p>
        </p:txBody>
      </p:sp>
      <p:sp>
        <p:nvSpPr>
          <p:cNvPr id="145" name="Google Shape;145;p25"/>
          <p:cNvSpPr txBox="1">
            <a:spLocks noGrp="1"/>
          </p:cNvSpPr>
          <p:nvPr>
            <p:ph type="body" idx="1"/>
          </p:nvPr>
        </p:nvSpPr>
        <p:spPr>
          <a:xfrm>
            <a:off x="311700" y="1152475"/>
            <a:ext cx="8520600" cy="310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cost of downtime is not linear</a:t>
            </a:r>
            <a:endParaRPr dirty="0"/>
          </a:p>
          <a:p>
            <a:pPr marL="914400" lvl="1" indent="-323850" algn="l" rtl="0">
              <a:spcBef>
                <a:spcPts val="0"/>
              </a:spcBef>
              <a:spcAft>
                <a:spcPts val="0"/>
              </a:spcAft>
              <a:buSzPts val="1500"/>
              <a:buChar char="○"/>
            </a:pPr>
            <a:r>
              <a:rPr lang="en" sz="1500" dirty="0"/>
              <a:t>5s?  5 hour?  5 day? </a:t>
            </a:r>
            <a:endParaRPr sz="1500" dirty="0"/>
          </a:p>
          <a:p>
            <a:pPr marL="457200" lvl="0" indent="0" algn="l" rtl="0">
              <a:spcBef>
                <a:spcPts val="1200"/>
              </a:spcBef>
              <a:spcAft>
                <a:spcPts val="1200"/>
              </a:spcAft>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altLang="zh-CN" dirty="0"/>
              <a:t>MTTR</a:t>
            </a:r>
            <a:r>
              <a:rPr lang="zh-CN" altLang="en-US" dirty="0"/>
              <a:t> </a:t>
            </a:r>
            <a:r>
              <a:rPr lang="en-US" altLang="zh-CN" dirty="0"/>
              <a:t>vs</a:t>
            </a:r>
            <a:r>
              <a:rPr lang="zh-CN" altLang="en-US" dirty="0"/>
              <a:t> </a:t>
            </a:r>
            <a:r>
              <a:rPr lang="en-US" altLang="zh-CN" dirty="0"/>
              <a:t>MTTF</a:t>
            </a:r>
            <a:endParaRPr dirty="0"/>
          </a:p>
        </p:txBody>
      </p:sp>
      <p:sp>
        <p:nvSpPr>
          <p:cNvPr id="151" name="Google Shape;151;p26"/>
          <p:cNvSpPr txBox="1">
            <a:spLocks noGrp="1"/>
          </p:cNvSpPr>
          <p:nvPr>
            <p:ph type="body" idx="1"/>
          </p:nvPr>
        </p:nvSpPr>
        <p:spPr>
          <a:xfrm>
            <a:off x="311700" y="1152475"/>
            <a:ext cx="8520600" cy="310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cost of downtime is not linear</a:t>
            </a:r>
            <a:endParaRPr dirty="0"/>
          </a:p>
          <a:p>
            <a:pPr marL="914400" lvl="1" indent="-323850" algn="l" rtl="0">
              <a:spcBef>
                <a:spcPts val="0"/>
              </a:spcBef>
              <a:spcAft>
                <a:spcPts val="0"/>
              </a:spcAft>
              <a:buSzPts val="1500"/>
              <a:buChar char="○"/>
            </a:pPr>
            <a:r>
              <a:rPr lang="en" sz="1500" dirty="0"/>
              <a:t>5s?  5 hour?  5 day? </a:t>
            </a:r>
            <a:endParaRPr sz="1500" dirty="0"/>
          </a:p>
          <a:p>
            <a:pPr marL="457200" lvl="0" indent="-342900" algn="l" rtl="0">
              <a:spcBef>
                <a:spcPts val="1000"/>
              </a:spcBef>
              <a:spcAft>
                <a:spcPts val="0"/>
              </a:spcAft>
              <a:buSzPts val="1800"/>
              <a:buChar char="●"/>
            </a:pPr>
            <a:r>
              <a:rPr lang="en" dirty="0"/>
              <a:t>Case: Google 6 hour global outage, major outage in year </a:t>
            </a:r>
            <a:endParaRPr dirty="0"/>
          </a:p>
          <a:p>
            <a:pPr marL="914400" lvl="1" indent="-323850" algn="l" rtl="0">
              <a:spcBef>
                <a:spcPts val="0"/>
              </a:spcBef>
              <a:spcAft>
                <a:spcPts val="0"/>
              </a:spcAft>
              <a:buSzPts val="1500"/>
              <a:buChar char="○"/>
            </a:pPr>
            <a:r>
              <a:rPr lang="en" sz="1500" dirty="0"/>
              <a:t>One 6-hour outage/year </a:t>
            </a:r>
            <a:endParaRPr sz="1500" dirty="0"/>
          </a:p>
          <a:p>
            <a:pPr marL="914400" lvl="1" indent="-323850" algn="l" rtl="0">
              <a:spcBef>
                <a:spcPts val="0"/>
              </a:spcBef>
              <a:spcAft>
                <a:spcPts val="0"/>
              </a:spcAft>
              <a:buSzPts val="1500"/>
              <a:buChar char="○"/>
            </a:pPr>
            <a:r>
              <a:rPr lang="en" sz="1500" dirty="0"/>
              <a:t>What if 1-minute outage/day for a year? </a:t>
            </a:r>
            <a:endParaRPr sz="1500" dirty="0"/>
          </a:p>
          <a:p>
            <a:pPr marL="1371600" lvl="2" indent="-323850" algn="l" rtl="0">
              <a:spcBef>
                <a:spcPts val="0"/>
              </a:spcBef>
              <a:spcAft>
                <a:spcPts val="0"/>
              </a:spcAft>
              <a:buSzPts val="1500"/>
              <a:buChar char="■"/>
            </a:pPr>
            <a:r>
              <a:rPr lang="en" sz="1500" dirty="0"/>
              <a:t>360X improvement in MTTR, 365X worse in MTTF</a:t>
            </a:r>
            <a:endParaRPr sz="1500" dirty="0"/>
          </a:p>
          <a:p>
            <a:pPr marL="0" lvl="0" indent="0" algn="l" rtl="0">
              <a:spcBef>
                <a:spcPts val="1200"/>
              </a:spcBef>
              <a:spcAft>
                <a:spcPts val="0"/>
              </a:spcAft>
              <a:buNone/>
            </a:pPr>
            <a:endParaRPr sz="1500" dirty="0"/>
          </a:p>
          <a:p>
            <a:pPr marL="457200" lvl="0" indent="0" algn="l" rtl="0">
              <a:spcBef>
                <a:spcPts val="1200"/>
              </a:spcBef>
              <a:spcAft>
                <a:spcPts val="1200"/>
              </a:spcAft>
              <a:buNone/>
            </a:pPr>
            <a:endParaRPr dirty="0"/>
          </a:p>
        </p:txBody>
      </p:sp>
      <p:pic>
        <p:nvPicPr>
          <p:cNvPr id="152" name="Google Shape;152;p26"/>
          <p:cNvPicPr preferRelativeResize="0"/>
          <p:nvPr/>
        </p:nvPicPr>
        <p:blipFill rotWithShape="1">
          <a:blip r:embed="rId3">
            <a:alphaModFix/>
          </a:blip>
          <a:srcRect b="41836"/>
          <a:stretch/>
        </p:blipFill>
        <p:spPr>
          <a:xfrm>
            <a:off x="4199900" y="4410774"/>
            <a:ext cx="4924826" cy="662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altLang="zh-CN" dirty="0"/>
              <a:t>MTTR</a:t>
            </a:r>
            <a:r>
              <a:rPr lang="zh-CN" altLang="en-US" dirty="0"/>
              <a:t> </a:t>
            </a:r>
            <a:r>
              <a:rPr lang="en-US" altLang="zh-CN" dirty="0"/>
              <a:t>vs</a:t>
            </a:r>
            <a:r>
              <a:rPr lang="zh-CN" altLang="en-US" dirty="0"/>
              <a:t> </a:t>
            </a:r>
            <a:r>
              <a:rPr lang="en-US" altLang="zh-CN" dirty="0"/>
              <a:t>MTTF</a:t>
            </a:r>
            <a:endParaRPr dirty="0"/>
          </a:p>
        </p:txBody>
      </p:sp>
      <p:sp>
        <p:nvSpPr>
          <p:cNvPr id="158" name="Google Shape;158;p27"/>
          <p:cNvSpPr txBox="1">
            <a:spLocks noGrp="1"/>
          </p:cNvSpPr>
          <p:nvPr>
            <p:ph type="body" idx="1"/>
          </p:nvPr>
        </p:nvSpPr>
        <p:spPr>
          <a:xfrm>
            <a:off x="311700" y="1152475"/>
            <a:ext cx="8520600" cy="310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cost of downtime is not linear</a:t>
            </a:r>
            <a:endParaRPr dirty="0"/>
          </a:p>
          <a:p>
            <a:pPr marL="914400" lvl="1" indent="-323850" algn="l" rtl="0">
              <a:spcBef>
                <a:spcPts val="0"/>
              </a:spcBef>
              <a:spcAft>
                <a:spcPts val="0"/>
              </a:spcAft>
              <a:buSzPts val="1500"/>
              <a:buChar char="○"/>
            </a:pPr>
            <a:r>
              <a:rPr lang="en" sz="1500" dirty="0"/>
              <a:t>5s?  5 hour?  5 day? </a:t>
            </a:r>
            <a:endParaRPr sz="1500" dirty="0"/>
          </a:p>
          <a:p>
            <a:pPr marL="457200" lvl="0" indent="-342900" algn="l" rtl="0">
              <a:spcBef>
                <a:spcPts val="1000"/>
              </a:spcBef>
              <a:spcAft>
                <a:spcPts val="0"/>
              </a:spcAft>
              <a:buSzPts val="1800"/>
              <a:buChar char="●"/>
            </a:pPr>
            <a:r>
              <a:rPr lang="en" dirty="0"/>
              <a:t>Case: Google 6 hour global outage, major outage in year </a:t>
            </a:r>
          </a:p>
          <a:p>
            <a:pPr lvl="1" indent="-323850">
              <a:buSzPts val="1500"/>
            </a:pPr>
            <a:r>
              <a:rPr lang="en-US" sz="1500" dirty="0"/>
              <a:t>One 6-hour outage/year </a:t>
            </a:r>
          </a:p>
          <a:p>
            <a:pPr lvl="1" indent="-323850">
              <a:buSzPts val="1500"/>
            </a:pPr>
            <a:r>
              <a:rPr lang="en-US" sz="1500" dirty="0"/>
              <a:t>What if 1-minute outage/day for a year? </a:t>
            </a:r>
          </a:p>
          <a:p>
            <a:pPr lvl="2" indent="-323850">
              <a:buSzPts val="1500"/>
            </a:pPr>
            <a:r>
              <a:rPr lang="en-US" sz="1500" dirty="0"/>
              <a:t>360X improvement in MTTR, 365X worse in MTTF</a:t>
            </a:r>
            <a:endParaRPr sz="1100" dirty="0"/>
          </a:p>
          <a:p>
            <a:pPr marL="457200" marR="0" lvl="0" indent="-342900" algn="l" rtl="0">
              <a:lnSpc>
                <a:spcPct val="115000"/>
              </a:lnSpc>
              <a:spcBef>
                <a:spcPts val="1000"/>
              </a:spcBef>
              <a:spcAft>
                <a:spcPts val="0"/>
              </a:spcAft>
              <a:buSzPts val="1800"/>
              <a:buChar char="●"/>
            </a:pPr>
            <a:r>
              <a:rPr lang="en" dirty="0"/>
              <a:t>Case: ground station for satellite</a:t>
            </a:r>
            <a:endParaRPr dirty="0"/>
          </a:p>
          <a:p>
            <a:pPr marL="914400" marR="0" lvl="1" indent="-317500" algn="l" rtl="0">
              <a:lnSpc>
                <a:spcPct val="115000"/>
              </a:lnSpc>
              <a:spcBef>
                <a:spcPts val="0"/>
              </a:spcBef>
              <a:spcAft>
                <a:spcPts val="0"/>
              </a:spcAft>
              <a:buSzPts val="1400"/>
              <a:buChar char="○"/>
            </a:pPr>
            <a:r>
              <a:rPr lang="en" dirty="0"/>
              <a:t>Target: high availability when satellite passes overhead.</a:t>
            </a:r>
            <a:endParaRPr dirty="0"/>
          </a:p>
          <a:p>
            <a:pPr marL="1371600" marR="0" lvl="2" indent="-317500" algn="l" rtl="0">
              <a:lnSpc>
                <a:spcPct val="115000"/>
              </a:lnSpc>
              <a:spcBef>
                <a:spcPts val="0"/>
              </a:spcBef>
              <a:spcAft>
                <a:spcPts val="0"/>
              </a:spcAft>
              <a:buSzPts val="1400"/>
              <a:buChar char="■"/>
            </a:pPr>
            <a:r>
              <a:rPr lang="en" dirty="0"/>
              <a:t>Large MTTF does not guarantee a failure-free pass.</a:t>
            </a:r>
            <a:endParaRPr dirty="0"/>
          </a:p>
          <a:p>
            <a:pPr marL="1371600" marR="0" lvl="2" indent="-317500" algn="l" rtl="0">
              <a:lnSpc>
                <a:spcPct val="115000"/>
              </a:lnSpc>
              <a:spcBef>
                <a:spcPts val="0"/>
              </a:spcBef>
              <a:spcAft>
                <a:spcPts val="0"/>
              </a:spcAft>
              <a:buSzPts val="1400"/>
              <a:buChar char="■"/>
            </a:pPr>
            <a:r>
              <a:rPr lang="en" dirty="0"/>
              <a:t>Short MTTR help not lose the whole pass.  </a:t>
            </a:r>
            <a:endParaRPr dirty="0"/>
          </a:p>
          <a:p>
            <a:pPr marL="457200" lvl="0" indent="0" algn="l" rtl="0">
              <a:spcBef>
                <a:spcPts val="0"/>
              </a:spcBef>
              <a:spcAft>
                <a:spcPts val="120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Traditional Fault-Tolerance vs.ROC</a:t>
            </a:r>
            <a:endParaRPr/>
          </a:p>
        </p:txBody>
      </p:sp>
      <p:sp>
        <p:nvSpPr>
          <p:cNvPr id="164" name="Google Shape;164;p28"/>
          <p:cNvSpPr txBox="1">
            <a:spLocks noGrp="1"/>
          </p:cNvSpPr>
          <p:nvPr>
            <p:ph type="body" idx="1"/>
          </p:nvPr>
        </p:nvSpPr>
        <p:spPr>
          <a:xfrm>
            <a:off x="311700" y="1152475"/>
            <a:ext cx="8520600" cy="2591752"/>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&gt;30 years of Fault-Tolerance research</a:t>
            </a:r>
            <a:endParaRPr dirty="0"/>
          </a:p>
          <a:p>
            <a:pPr marL="914400" lvl="1" indent="-323850" algn="l" rtl="0">
              <a:spcBef>
                <a:spcPts val="0"/>
              </a:spcBef>
              <a:spcAft>
                <a:spcPts val="0"/>
              </a:spcAft>
              <a:buSzPts val="1500"/>
              <a:buChar char="○"/>
            </a:pPr>
            <a:r>
              <a:rPr lang="en" sz="1500" dirty="0"/>
              <a:t>fewer systems builders involved; ROC is for/by systems builders</a:t>
            </a:r>
            <a:endParaRPr sz="1500" dirty="0"/>
          </a:p>
          <a:p>
            <a:pPr marL="457200" lvl="0" indent="-342900" algn="l" rtl="0">
              <a:lnSpc>
                <a:spcPct val="150000"/>
              </a:lnSpc>
              <a:spcBef>
                <a:spcPts val="0"/>
              </a:spcBef>
              <a:spcAft>
                <a:spcPts val="0"/>
              </a:spcAft>
              <a:buSzPts val="1800"/>
              <a:buChar char="●"/>
            </a:pPr>
            <a:r>
              <a:rPr lang="en" dirty="0"/>
              <a:t>Success areas for FT: airplanes, satellites, telecommunications</a:t>
            </a:r>
            <a:endParaRPr dirty="0"/>
          </a:p>
          <a:p>
            <a:pPr marL="914400" lvl="1" indent="-317500" algn="l" rtl="0">
              <a:spcBef>
                <a:spcPts val="0"/>
              </a:spcBef>
              <a:spcAft>
                <a:spcPts val="0"/>
              </a:spcAft>
              <a:buSzPts val="1400"/>
              <a:buChar char="○"/>
            </a:pPr>
            <a:r>
              <a:rPr lang="en" sz="1400" dirty="0"/>
              <a:t>Hardware, software often changes slowly </a:t>
            </a:r>
            <a:endParaRPr sz="1400" dirty="0"/>
          </a:p>
          <a:p>
            <a:pPr marL="457200" lvl="0" indent="-342900" algn="l" rtl="0">
              <a:lnSpc>
                <a:spcPct val="150000"/>
              </a:lnSpc>
              <a:spcBef>
                <a:spcPts val="0"/>
              </a:spcBef>
              <a:spcAft>
                <a:spcPts val="0"/>
              </a:spcAft>
              <a:buSzPts val="1800"/>
              <a:buChar char="●"/>
            </a:pPr>
            <a:r>
              <a:rPr lang="en" dirty="0"/>
              <a:t>Much of FT helps MTTF, ROC helps MTTR</a:t>
            </a:r>
            <a:endParaRPr sz="1500" dirty="0"/>
          </a:p>
          <a:p>
            <a:pPr marL="457200" lvl="0" indent="-342900" algn="l" rtl="0">
              <a:lnSpc>
                <a:spcPct val="150000"/>
              </a:lnSpc>
              <a:spcBef>
                <a:spcPts val="0"/>
              </a:spcBef>
              <a:spcAft>
                <a:spcPts val="0"/>
              </a:spcAft>
              <a:buSzPts val="1800"/>
              <a:buChar char="●"/>
            </a:pPr>
            <a:r>
              <a:rPr lang="en" dirty="0"/>
              <a:t>Fault-Tolerance ignores operator error?</a:t>
            </a:r>
            <a:endParaRPr dirty="0"/>
          </a:p>
          <a:p>
            <a:pPr marL="914400" lvl="1" indent="-317500" algn="l" rtl="0">
              <a:spcBef>
                <a:spcPts val="0"/>
              </a:spcBef>
              <a:spcAft>
                <a:spcPts val="0"/>
              </a:spcAft>
              <a:buSzPts val="1400"/>
              <a:buChar char="○"/>
            </a:pPr>
            <a:r>
              <a:rPr lang="en" dirty="0"/>
              <a:t>ROC cares all failure sources: HW, SW, and operator</a:t>
            </a: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
        <p:nvSpPr>
          <p:cNvPr id="165" name="Google Shape;165;p28"/>
          <p:cNvSpPr txBox="1"/>
          <p:nvPr/>
        </p:nvSpPr>
        <p:spPr>
          <a:xfrm>
            <a:off x="7106875" y="3567300"/>
            <a:ext cx="1935600" cy="6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0000"/>
                </a:solidFill>
              </a:rPr>
              <a:t>Are they true? </a:t>
            </a:r>
            <a:endParaRPr sz="2000">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150375" y="0"/>
            <a:ext cx="4347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t>Fault-Tolerance techniques</a:t>
            </a:r>
            <a:endParaRPr sz="2400"/>
          </a:p>
        </p:txBody>
      </p:sp>
      <p:pic>
        <p:nvPicPr>
          <p:cNvPr id="171" name="Google Shape;171;p29"/>
          <p:cNvPicPr preferRelativeResize="0"/>
          <p:nvPr/>
        </p:nvPicPr>
        <p:blipFill>
          <a:blip r:embed="rId3">
            <a:alphaModFix/>
          </a:blip>
          <a:stretch>
            <a:fillRect/>
          </a:stretch>
        </p:blipFill>
        <p:spPr>
          <a:xfrm>
            <a:off x="150375" y="521583"/>
            <a:ext cx="7153923" cy="4621917"/>
          </a:xfrm>
          <a:prstGeom prst="rect">
            <a:avLst/>
          </a:prstGeom>
          <a:noFill/>
          <a:ln>
            <a:noFill/>
          </a:ln>
        </p:spPr>
      </p:pic>
      <p:sp>
        <p:nvSpPr>
          <p:cNvPr id="172" name="Google Shape;172;p29"/>
          <p:cNvSpPr txBox="1"/>
          <p:nvPr/>
        </p:nvSpPr>
        <p:spPr>
          <a:xfrm>
            <a:off x="7478050" y="3816150"/>
            <a:ext cx="1889700" cy="15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A. Avizienis, Basic Concepts and Taxonomy of Dependable and Secure Computing, IEEE Transactions on Dependable and Secure Computing, 2004</a:t>
            </a:r>
            <a:endParaRPr sz="1100"/>
          </a:p>
        </p:txBody>
      </p:sp>
      <p:sp>
        <p:nvSpPr>
          <p:cNvPr id="173" name="Google Shape;173;p29"/>
          <p:cNvSpPr txBox="1"/>
          <p:nvPr/>
        </p:nvSpPr>
        <p:spPr>
          <a:xfrm>
            <a:off x="1179875" y="2746875"/>
            <a:ext cx="2073900" cy="986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79" name="Google Shape;179;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74650" algn="l" rtl="0">
              <a:spcBef>
                <a:spcPts val="0"/>
              </a:spcBef>
              <a:spcAft>
                <a:spcPts val="0"/>
              </a:spcAft>
              <a:buClr>
                <a:srgbClr val="666666"/>
              </a:buClr>
              <a:buSzPts val="2300"/>
              <a:buChar char="●"/>
            </a:pPr>
            <a:r>
              <a:rPr lang="en" sz="2300">
                <a:solidFill>
                  <a:srgbClr val="666666"/>
                </a:solidFill>
              </a:rPr>
              <a:t>Motivation</a:t>
            </a:r>
            <a:endParaRPr sz="2300">
              <a:solidFill>
                <a:srgbClr val="666666"/>
              </a:solidFill>
            </a:endParaRPr>
          </a:p>
          <a:p>
            <a:pPr marL="457200" lvl="0" indent="-374650" algn="l" rtl="0">
              <a:spcBef>
                <a:spcPts val="0"/>
              </a:spcBef>
              <a:spcAft>
                <a:spcPts val="0"/>
              </a:spcAft>
              <a:buClr>
                <a:srgbClr val="000000"/>
              </a:buClr>
              <a:buSzPts val="2300"/>
              <a:buChar char="●"/>
            </a:pPr>
            <a:r>
              <a:rPr lang="en" sz="2300">
                <a:solidFill>
                  <a:srgbClr val="000000"/>
                </a:solidFill>
              </a:rPr>
              <a:t>Learn from other fields</a:t>
            </a:r>
            <a:endParaRPr sz="2300">
              <a:solidFill>
                <a:srgbClr val="000000"/>
              </a:solidFill>
            </a:endParaRPr>
          </a:p>
          <a:p>
            <a:pPr marL="457200" lvl="0" indent="-374650" algn="l" rtl="0">
              <a:spcBef>
                <a:spcPts val="0"/>
              </a:spcBef>
              <a:spcAft>
                <a:spcPts val="0"/>
              </a:spcAft>
              <a:buClr>
                <a:srgbClr val="666666"/>
              </a:buClr>
              <a:buSzPts val="2300"/>
              <a:buChar char="●"/>
            </a:pPr>
            <a:r>
              <a:rPr lang="en" sz="2300">
                <a:solidFill>
                  <a:srgbClr val="666666"/>
                </a:solidFill>
              </a:rPr>
              <a:t>Case study: six ROC techniques</a:t>
            </a:r>
            <a:endParaRPr sz="2300">
              <a:solidFill>
                <a:srgbClr val="66666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Learning from other fields: disasters</a:t>
            </a:r>
            <a:endParaRPr sz="2600"/>
          </a:p>
        </p:txBody>
      </p:sp>
      <p:sp>
        <p:nvSpPr>
          <p:cNvPr id="185" name="Google Shape;185;p31"/>
          <p:cNvSpPr txBox="1">
            <a:spLocks noGrp="1"/>
          </p:cNvSpPr>
          <p:nvPr>
            <p:ph type="body" idx="1"/>
          </p:nvPr>
        </p:nvSpPr>
        <p:spPr>
          <a:xfrm>
            <a:off x="311700" y="923875"/>
            <a:ext cx="8520600" cy="1835400"/>
          </a:xfrm>
          <a:prstGeom prst="rect">
            <a:avLst/>
          </a:prstGeom>
        </p:spPr>
        <p:txBody>
          <a:bodyPr spcFirstLastPara="1" wrap="square" lIns="91425" tIns="91425" rIns="91425" bIns="91425" anchor="t" anchorCtr="0">
            <a:noAutofit/>
          </a:bodyPr>
          <a:lstStyle/>
          <a:p>
            <a:pPr marL="285750" lvl="0" indent="-285750" algn="l" rtl="0">
              <a:lnSpc>
                <a:spcPct val="80000"/>
              </a:lnSpc>
              <a:spcBef>
                <a:spcPts val="0"/>
              </a:spcBef>
              <a:spcAft>
                <a:spcPts val="0"/>
              </a:spcAft>
              <a:buNone/>
            </a:pPr>
            <a:r>
              <a:rPr lang="en">
                <a:solidFill>
                  <a:srgbClr val="000000"/>
                </a:solidFill>
              </a:rPr>
              <a:t>Three Mile Island nuclear reactor accident in 1979</a:t>
            </a:r>
            <a:endParaRPr sz="1600">
              <a:solidFill>
                <a:schemeClr val="dk1"/>
              </a:solidFill>
            </a:endParaRPr>
          </a:p>
          <a:p>
            <a:pPr marL="457200" lvl="0" indent="-355600" algn="l" rtl="0">
              <a:lnSpc>
                <a:spcPct val="80000"/>
              </a:lnSpc>
              <a:spcBef>
                <a:spcPts val="0"/>
              </a:spcBef>
              <a:spcAft>
                <a:spcPts val="0"/>
              </a:spcAft>
              <a:buClr>
                <a:srgbClr val="000000"/>
              </a:buClr>
              <a:buSzPts val="2000"/>
              <a:buChar char="●"/>
            </a:pPr>
            <a:r>
              <a:rPr lang="en" sz="1600">
                <a:solidFill>
                  <a:schemeClr val="dk1"/>
                </a:solidFill>
              </a:rPr>
              <a:t>The most significant accident in U.S. nuclear power plant history </a:t>
            </a:r>
            <a:endParaRPr sz="1600">
              <a:solidFill>
                <a:schemeClr val="dk1"/>
              </a:solidFill>
            </a:endParaRPr>
          </a:p>
          <a:p>
            <a:pPr marL="0" lvl="0" indent="0" algn="l" rtl="0">
              <a:spcBef>
                <a:spcPts val="0"/>
              </a:spcBef>
              <a:spcAft>
                <a:spcPts val="1200"/>
              </a:spcAft>
              <a:buNone/>
            </a:pPr>
            <a:endParaRPr>
              <a:solidFill>
                <a:srgbClr val="000000"/>
              </a:solidFill>
            </a:endParaRPr>
          </a:p>
        </p:txBody>
      </p:sp>
      <p:sp>
        <p:nvSpPr>
          <p:cNvPr id="186" name="Google Shape;186;p31"/>
          <p:cNvSpPr txBox="1"/>
          <p:nvPr/>
        </p:nvSpPr>
        <p:spPr>
          <a:xfrm>
            <a:off x="6026500" y="4524900"/>
            <a:ext cx="2951400" cy="461700"/>
          </a:xfrm>
          <a:prstGeom prst="rect">
            <a:avLst/>
          </a:prstGeom>
          <a:noFill/>
          <a:ln>
            <a:noFill/>
          </a:ln>
          <a:effectLst>
            <a:outerShdw blurRad="63500" dist="107763" dir="2700000">
              <a:schemeClr val="lt2"/>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Times New Roman"/>
              <a:buNone/>
            </a:pPr>
            <a:r>
              <a:rPr lang="en" sz="1200" b="0" i="0" u="none">
                <a:solidFill>
                  <a:schemeClr val="dk1"/>
                </a:solidFill>
                <a:latin typeface="Times New Roman"/>
                <a:ea typeface="Times New Roman"/>
                <a:cs typeface="Times New Roman"/>
                <a:sym typeface="Times New Roman"/>
              </a:rPr>
              <a:t>Source: Charles Perrow, </a:t>
            </a:r>
            <a:r>
              <a:rPr lang="en" sz="1200" b="0" i="1" u="none">
                <a:solidFill>
                  <a:schemeClr val="dk1"/>
                </a:solidFill>
                <a:latin typeface="Times New Roman"/>
                <a:ea typeface="Times New Roman"/>
                <a:cs typeface="Times New Roman"/>
                <a:sym typeface="Times New Roman"/>
              </a:rPr>
              <a:t>Normal Accidents: Living with High Risk Technologies</a:t>
            </a:r>
            <a:r>
              <a:rPr lang="en" sz="1200" b="0" i="0" u="none">
                <a:solidFill>
                  <a:schemeClr val="dk1"/>
                </a:solidFill>
                <a:latin typeface="Times New Roman"/>
                <a:ea typeface="Times New Roman"/>
                <a:cs typeface="Times New Roman"/>
                <a:sym typeface="Times New Roman"/>
              </a:rPr>
              <a:t>, 1990</a:t>
            </a:r>
            <a:endParaRPr/>
          </a:p>
        </p:txBody>
      </p:sp>
      <p:pic>
        <p:nvPicPr>
          <p:cNvPr id="187" name="Google Shape;187;p31"/>
          <p:cNvPicPr preferRelativeResize="0"/>
          <p:nvPr/>
        </p:nvPicPr>
        <p:blipFill>
          <a:blip r:embed="rId3">
            <a:alphaModFix/>
          </a:blip>
          <a:stretch>
            <a:fillRect/>
          </a:stretch>
        </p:blipFill>
        <p:spPr>
          <a:xfrm>
            <a:off x="5421150" y="2193387"/>
            <a:ext cx="3411151" cy="1918775"/>
          </a:xfrm>
          <a:prstGeom prst="rect">
            <a:avLst/>
          </a:prstGeom>
          <a:noFill/>
          <a:ln>
            <a:noFill/>
          </a:ln>
        </p:spPr>
      </p:pic>
      <p:sp>
        <p:nvSpPr>
          <p:cNvPr id="188" name="Google Shape;188;p31"/>
          <p:cNvSpPr txBox="1"/>
          <p:nvPr/>
        </p:nvSpPr>
        <p:spPr>
          <a:xfrm>
            <a:off x="220750" y="2571750"/>
            <a:ext cx="4657800" cy="14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1"/>
                </a:solidFill>
              </a:rPr>
              <a:t>Nuclear reactors:</a:t>
            </a: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large, complex, tightly coupled systems</a:t>
            </a: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"defense in depth": multiple layers of redundant systems.</a:t>
            </a:r>
            <a:endParaRPr sz="1600" dirty="0">
              <a:solidFill>
                <a:schemeClr val="dk1"/>
              </a:solidFill>
            </a:endParaRPr>
          </a:p>
          <a:p>
            <a:pPr marL="0" lvl="0" indent="0" algn="l" rtl="0">
              <a:spcBef>
                <a:spcPts val="0"/>
              </a:spcBef>
              <a:spcAft>
                <a:spcPts val="0"/>
              </a:spcAft>
              <a:buNone/>
            </a:pPr>
            <a:endParaRPr sz="1600" dirty="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Learning from other fields: disasters</a:t>
            </a:r>
            <a:endParaRPr/>
          </a:p>
          <a:p>
            <a:pPr marL="0" lvl="0" indent="0" algn="l" rtl="0">
              <a:spcBef>
                <a:spcPts val="0"/>
              </a:spcBef>
              <a:spcAft>
                <a:spcPts val="0"/>
              </a:spcAft>
              <a:buNone/>
            </a:pPr>
            <a:endParaRPr/>
          </a:p>
        </p:txBody>
      </p:sp>
      <p:sp>
        <p:nvSpPr>
          <p:cNvPr id="194" name="Google Shape;194;p32"/>
          <p:cNvSpPr txBox="1">
            <a:spLocks noGrp="1"/>
          </p:cNvSpPr>
          <p:nvPr>
            <p:ph type="body" idx="1"/>
          </p:nvPr>
        </p:nvSpPr>
        <p:spPr>
          <a:xfrm>
            <a:off x="1593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Multiple failures happens, more than you believe </a:t>
            </a:r>
            <a:endParaRPr/>
          </a:p>
          <a:p>
            <a:pPr marL="914400" lvl="1" indent="-317500" algn="l" rtl="0">
              <a:spcBef>
                <a:spcPts val="0"/>
              </a:spcBef>
              <a:spcAft>
                <a:spcPts val="0"/>
              </a:spcAft>
              <a:buSzPts val="1400"/>
              <a:buChar char="○"/>
            </a:pPr>
            <a:r>
              <a:rPr lang="en"/>
              <a:t>Correlated errors</a:t>
            </a:r>
            <a:endParaRPr/>
          </a:p>
          <a:p>
            <a:pPr marL="914400" lvl="1" indent="-317500" algn="l" rtl="0">
              <a:spcBef>
                <a:spcPts val="0"/>
              </a:spcBef>
              <a:spcAft>
                <a:spcPts val="0"/>
              </a:spcAft>
              <a:buSzPts val="1400"/>
              <a:buChar char="○"/>
            </a:pPr>
            <a:r>
              <a:rPr lang="en"/>
              <a:t>Latent errors accumulate</a:t>
            </a:r>
            <a:endParaRPr/>
          </a:p>
          <a:p>
            <a:pPr marL="457200" lvl="0" indent="-342900" algn="l" rtl="0">
              <a:spcBef>
                <a:spcPts val="0"/>
              </a:spcBef>
              <a:spcAft>
                <a:spcPts val="0"/>
              </a:spcAft>
              <a:buSzPts val="1800"/>
              <a:buChar char="●"/>
            </a:pPr>
            <a:r>
              <a:rPr lang="en"/>
              <a:t>Operators cannot fully understand system </a:t>
            </a:r>
            <a:endParaRPr/>
          </a:p>
          <a:p>
            <a:pPr marL="914400" lvl="1" indent="-317500" algn="l" rtl="0">
              <a:spcBef>
                <a:spcPts val="0"/>
              </a:spcBef>
              <a:spcAft>
                <a:spcPts val="0"/>
              </a:spcAft>
              <a:buSzPts val="1400"/>
              <a:buChar char="○"/>
            </a:pPr>
            <a:r>
              <a:rPr lang="en">
                <a:solidFill>
                  <a:schemeClr val="dk1"/>
                </a:solidFill>
              </a:rPr>
              <a:t>State? Behavior? Impact of actions? </a:t>
            </a:r>
            <a:endParaRPr/>
          </a:p>
          <a:p>
            <a:pPr marL="457200" lvl="0" indent="-342900" algn="l" rtl="0">
              <a:spcBef>
                <a:spcPts val="0"/>
              </a:spcBef>
              <a:spcAft>
                <a:spcPts val="0"/>
              </a:spcAft>
              <a:buSzPts val="1800"/>
              <a:buChar char="●"/>
            </a:pPr>
            <a:r>
              <a:rPr lang="en"/>
              <a:t>Blame operators afterwards?</a:t>
            </a:r>
            <a:endParaRPr/>
          </a:p>
          <a:p>
            <a:pPr marL="914400" lvl="1" indent="-317500" algn="l" rtl="0">
              <a:spcBef>
                <a:spcPts val="0"/>
              </a:spcBef>
              <a:spcAft>
                <a:spcPts val="0"/>
              </a:spcAft>
              <a:buSzPts val="1400"/>
              <a:buChar char="○"/>
            </a:pPr>
            <a:r>
              <a:rPr lang="en"/>
              <a:t>Problems are in the design itself</a:t>
            </a:r>
            <a:endParaRPr/>
          </a:p>
          <a:p>
            <a:pPr marL="914400" lvl="1" indent="-317500" algn="l" rtl="0">
              <a:spcBef>
                <a:spcPts val="0"/>
              </a:spcBef>
              <a:spcAft>
                <a:spcPts val="0"/>
              </a:spcAft>
              <a:buSzPts val="1400"/>
              <a:buChar char="○"/>
            </a:pPr>
            <a:r>
              <a:rPr lang="en"/>
              <a:t>Errors in implementation, measurement system, warning systems </a:t>
            </a:r>
            <a:endParaRPr/>
          </a:p>
          <a:p>
            <a:pPr marL="457200" lvl="0" indent="-342900" algn="l" rtl="0">
              <a:spcBef>
                <a:spcPts val="0"/>
              </a:spcBef>
              <a:spcAft>
                <a:spcPts val="0"/>
              </a:spcAft>
              <a:buSzPts val="1800"/>
              <a:buChar char="●"/>
            </a:pPr>
            <a:r>
              <a:rPr lang="en"/>
              <a:t>Emergency Systems are often flawed.</a:t>
            </a:r>
            <a:endParaRPr/>
          </a:p>
          <a:p>
            <a:pPr marL="914400" lvl="1" indent="-317500" algn="l" rtl="0">
              <a:spcBef>
                <a:spcPts val="0"/>
              </a:spcBef>
              <a:spcAft>
                <a:spcPts val="0"/>
              </a:spcAft>
              <a:buSzPts val="1400"/>
              <a:buChar char="○"/>
            </a:pPr>
            <a:r>
              <a:rPr lang="en"/>
              <a:t>parts of a redundant system used only in an emergency</a:t>
            </a:r>
            <a:endParaRPr/>
          </a:p>
          <a:p>
            <a:pPr marL="914400" lvl="1" indent="-317500" algn="l" rtl="0">
              <a:spcBef>
                <a:spcPts val="0"/>
              </a:spcBef>
              <a:spcAft>
                <a:spcPts val="0"/>
              </a:spcAft>
              <a:buSzPts val="1400"/>
              <a:buChar char="○"/>
            </a:pPr>
            <a:r>
              <a:rPr lang="en"/>
              <a:t>Redundant backup systems failed when emergency occurred</a:t>
            </a:r>
            <a:endParaRPr/>
          </a:p>
        </p:txBody>
      </p:sp>
      <p:sp>
        <p:nvSpPr>
          <p:cNvPr id="195" name="Google Shape;195;p32"/>
          <p:cNvSpPr txBox="1"/>
          <p:nvPr/>
        </p:nvSpPr>
        <p:spPr>
          <a:xfrm>
            <a:off x="6423850" y="1479025"/>
            <a:ext cx="2342100" cy="3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0000"/>
                </a:solidFill>
              </a:rPr>
              <a:t>remove latent errors</a:t>
            </a:r>
            <a:endParaRPr sz="1600">
              <a:solidFill>
                <a:srgbClr val="FF0000"/>
              </a:solidFill>
            </a:endParaRPr>
          </a:p>
          <a:p>
            <a:pPr marL="0" lvl="0" indent="0" algn="l" rtl="0">
              <a:spcBef>
                <a:spcPts val="0"/>
              </a:spcBef>
              <a:spcAft>
                <a:spcPts val="0"/>
              </a:spcAft>
              <a:buNone/>
            </a:pPr>
            <a:endParaRPr sz="1600">
              <a:solidFill>
                <a:srgbClr val="FF0000"/>
              </a:solidFill>
            </a:endParaRPr>
          </a:p>
        </p:txBody>
      </p:sp>
      <p:sp>
        <p:nvSpPr>
          <p:cNvPr id="196" name="Google Shape;196;p32"/>
          <p:cNvSpPr txBox="1"/>
          <p:nvPr/>
        </p:nvSpPr>
        <p:spPr>
          <a:xfrm>
            <a:off x="6546400" y="3397400"/>
            <a:ext cx="2097000" cy="9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F0000"/>
                </a:solidFill>
              </a:rPr>
              <a:t>test recovery systems to ensure they will work</a:t>
            </a:r>
            <a:endParaRPr sz="1600" dirty="0">
              <a:solidFill>
                <a:srgbClr val="FF0000"/>
              </a:solidFill>
            </a:endParaRPr>
          </a:p>
          <a:p>
            <a:pPr marL="0" lvl="0" indent="0" algn="l" rtl="0">
              <a:spcBef>
                <a:spcPts val="0"/>
              </a:spcBef>
              <a:spcAft>
                <a:spcPts val="0"/>
              </a:spcAft>
              <a:buNone/>
            </a:pPr>
            <a:endParaRPr sz="1600" dirty="0">
              <a:solidFill>
                <a:srgbClr val="FF0000"/>
              </a:solidFill>
            </a:endParaRPr>
          </a:p>
        </p:txBody>
      </p:sp>
      <p:sp>
        <p:nvSpPr>
          <p:cNvPr id="197" name="Google Shape;197;p32"/>
          <p:cNvSpPr txBox="1"/>
          <p:nvPr/>
        </p:nvSpPr>
        <p:spPr>
          <a:xfrm>
            <a:off x="6546400" y="2389625"/>
            <a:ext cx="2097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FF0000"/>
                </a:solidFill>
              </a:rPr>
              <a:t>help operators cope with complexity</a:t>
            </a:r>
            <a:endParaRPr sz="160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Author: David Patterson</a:t>
            </a:r>
            <a:endParaRPr/>
          </a:p>
        </p:txBody>
      </p:sp>
      <p:sp>
        <p:nvSpPr>
          <p:cNvPr id="66" name="Google Shape;66;p15"/>
          <p:cNvSpPr txBox="1">
            <a:spLocks noGrp="1"/>
          </p:cNvSpPr>
          <p:nvPr>
            <p:ph type="body" idx="1"/>
          </p:nvPr>
        </p:nvSpPr>
        <p:spPr>
          <a:xfrm>
            <a:off x="311700" y="1282125"/>
            <a:ext cx="6400200" cy="3026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Professor of CS at the UC Berkeley since 1976</a:t>
            </a:r>
            <a:endParaRPr/>
          </a:p>
          <a:p>
            <a:pPr marL="457200" lvl="0" indent="-342900" algn="l" rtl="0">
              <a:spcBef>
                <a:spcPts val="0"/>
              </a:spcBef>
              <a:spcAft>
                <a:spcPts val="0"/>
              </a:spcAft>
              <a:buSzPts val="1800"/>
              <a:buChar char="●"/>
            </a:pPr>
            <a:r>
              <a:rPr lang="en"/>
              <a:t>Won the 2017 Turing Award for work in reduced instruction set computer (</a:t>
            </a:r>
            <a:r>
              <a:rPr lang="en" b="1">
                <a:solidFill>
                  <a:srgbClr val="1155CC"/>
                </a:solidFill>
              </a:rPr>
              <a:t>RISC</a:t>
            </a:r>
            <a:r>
              <a:rPr lang="en"/>
              <a:t>) design</a:t>
            </a:r>
            <a:endParaRPr/>
          </a:p>
          <a:p>
            <a:pPr marL="457200" lvl="0" indent="-342900" algn="l" rtl="0">
              <a:spcBef>
                <a:spcPts val="0"/>
              </a:spcBef>
              <a:spcAft>
                <a:spcPts val="0"/>
              </a:spcAft>
              <a:buSzPts val="1800"/>
              <a:buChar char="●"/>
            </a:pPr>
            <a:r>
              <a:rPr lang="en"/>
              <a:t>Also noted for research on redundant arrays of inexpensive disks (</a:t>
            </a:r>
            <a:r>
              <a:rPr lang="en" b="1">
                <a:solidFill>
                  <a:srgbClr val="1155CC"/>
                </a:solidFill>
              </a:rPr>
              <a:t>RAID</a:t>
            </a:r>
            <a:r>
              <a:rPr lang="en"/>
              <a:t>) storage together with Randy Katz and Garth Gibson. </a:t>
            </a:r>
            <a:endParaRPr/>
          </a:p>
          <a:p>
            <a:pPr marL="457200" lvl="0" indent="-342900" algn="l" rtl="0">
              <a:spcBef>
                <a:spcPts val="0"/>
              </a:spcBef>
              <a:spcAft>
                <a:spcPts val="0"/>
              </a:spcAft>
              <a:buSzPts val="1800"/>
              <a:buChar char="●"/>
            </a:pPr>
            <a:r>
              <a:rPr lang="en"/>
              <a:t>Co-authored books, </a:t>
            </a:r>
            <a:r>
              <a:rPr lang="en" b="1">
                <a:solidFill>
                  <a:srgbClr val="1155CC"/>
                </a:solidFill>
              </a:rPr>
              <a:t>"Computer Architecture: A Quantitative Approach"</a:t>
            </a:r>
            <a:r>
              <a:rPr lang="en"/>
              <a:t> widely used as textbooks. </a:t>
            </a:r>
            <a:endParaRPr/>
          </a:p>
        </p:txBody>
      </p:sp>
      <p:pic>
        <p:nvPicPr>
          <p:cNvPr id="67" name="Google Shape;67;p15"/>
          <p:cNvPicPr preferRelativeResize="0"/>
          <p:nvPr/>
        </p:nvPicPr>
        <p:blipFill>
          <a:blip r:embed="rId3">
            <a:alphaModFix/>
          </a:blip>
          <a:stretch>
            <a:fillRect/>
          </a:stretch>
        </p:blipFill>
        <p:spPr>
          <a:xfrm>
            <a:off x="6712000" y="337675"/>
            <a:ext cx="2192074" cy="2321300"/>
          </a:xfrm>
          <a:prstGeom prst="rect">
            <a:avLst/>
          </a:prstGeom>
          <a:noFill/>
          <a:ln>
            <a:noFill/>
          </a:ln>
        </p:spPr>
      </p:pic>
      <p:pic>
        <p:nvPicPr>
          <p:cNvPr id="68" name="Google Shape;68;p15"/>
          <p:cNvPicPr preferRelativeResize="0"/>
          <p:nvPr/>
        </p:nvPicPr>
        <p:blipFill>
          <a:blip r:embed="rId4">
            <a:alphaModFix/>
          </a:blip>
          <a:stretch>
            <a:fillRect/>
          </a:stretch>
        </p:blipFill>
        <p:spPr>
          <a:xfrm>
            <a:off x="6923425" y="2822175"/>
            <a:ext cx="1769210" cy="2179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Learning from other fields: human error</a:t>
            </a:r>
            <a:endParaRPr/>
          </a:p>
        </p:txBody>
      </p:sp>
      <p:sp>
        <p:nvSpPr>
          <p:cNvPr id="203" name="Google Shape;203;p33"/>
          <p:cNvSpPr txBox="1">
            <a:spLocks noGrp="1"/>
          </p:cNvSpPr>
          <p:nvPr>
            <p:ph type="body" idx="1"/>
          </p:nvPr>
        </p:nvSpPr>
        <p:spPr>
          <a:xfrm>
            <a:off x="311700" y="10000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Human errors are inevitable</a:t>
            </a:r>
            <a:endParaRPr dirty="0"/>
          </a:p>
          <a:p>
            <a:pPr marL="914400" lvl="1" indent="-317500" algn="l" rtl="0">
              <a:spcBef>
                <a:spcPts val="0"/>
              </a:spcBef>
              <a:spcAft>
                <a:spcPts val="0"/>
              </a:spcAft>
              <a:buSzPts val="1400"/>
              <a:buChar char="○"/>
            </a:pPr>
            <a:r>
              <a:rPr lang="en" dirty="0"/>
              <a:t>Slips, lapses, mistakes</a:t>
            </a:r>
            <a:endParaRPr dirty="0"/>
          </a:p>
          <a:p>
            <a:pPr marL="914400" lvl="1" indent="-317500" algn="l" rtl="0">
              <a:spcBef>
                <a:spcPts val="0"/>
              </a:spcBef>
              <a:spcAft>
                <a:spcPts val="0"/>
              </a:spcAft>
              <a:buSzPts val="1400"/>
              <a:buChar char="○"/>
            </a:pPr>
            <a:r>
              <a:rPr lang="en" dirty="0">
                <a:solidFill>
                  <a:schemeClr val="dk1"/>
                </a:solidFill>
              </a:rPr>
              <a:t>Human operator error is the leading cause of dependability problems in many domains</a:t>
            </a:r>
            <a:endParaRPr dirty="0">
              <a:solidFill>
                <a:schemeClr val="dk1"/>
              </a:solidFill>
            </a:endParaRPr>
          </a:p>
          <a:p>
            <a:pPr marL="457200" lvl="0" indent="0" algn="l" rtl="0">
              <a:spcBef>
                <a:spcPts val="1200"/>
              </a:spcBef>
              <a:spcAft>
                <a:spcPts val="0"/>
              </a:spcAft>
              <a:buNone/>
            </a:pPr>
            <a:endParaRPr dirty="0">
              <a:solidFill>
                <a:schemeClr val="dk1"/>
              </a:solidFill>
            </a:endParaRPr>
          </a:p>
          <a:p>
            <a:pPr marL="457200" lvl="0" indent="0" algn="l" rtl="0">
              <a:spcBef>
                <a:spcPts val="1200"/>
              </a:spcBef>
              <a:spcAft>
                <a:spcPts val="0"/>
              </a:spcAft>
              <a:buNone/>
            </a:pPr>
            <a:endParaRPr dirty="0">
              <a:solidFill>
                <a:schemeClr val="dk1"/>
              </a:solidFill>
            </a:endParaRPr>
          </a:p>
          <a:p>
            <a:pPr marL="0" lvl="0" indent="0" algn="l" rtl="0">
              <a:spcBef>
                <a:spcPts val="1200"/>
              </a:spcBef>
              <a:spcAft>
                <a:spcPts val="0"/>
              </a:spcAft>
              <a:buNone/>
            </a:pPr>
            <a:endParaRPr dirty="0">
              <a:solidFill>
                <a:schemeClr val="dk1"/>
              </a:solidFill>
            </a:endParaRPr>
          </a:p>
          <a:p>
            <a:pPr marL="0" lvl="0" indent="0" algn="l" rtl="0">
              <a:spcBef>
                <a:spcPts val="1200"/>
              </a:spcBef>
              <a:spcAft>
                <a:spcPts val="0"/>
              </a:spcAft>
              <a:buNone/>
            </a:pPr>
            <a:endParaRPr dirty="0">
              <a:solidFill>
                <a:schemeClr val="dk1"/>
              </a:solidFill>
            </a:endParaRPr>
          </a:p>
          <a:p>
            <a:pPr marL="457200" lvl="0" indent="0" algn="l" rtl="0">
              <a:spcBef>
                <a:spcPts val="1200"/>
              </a:spcBef>
              <a:spcAft>
                <a:spcPts val="0"/>
              </a:spcAft>
              <a:buNone/>
            </a:pPr>
            <a:endParaRPr dirty="0">
              <a:solidFill>
                <a:schemeClr val="dk1"/>
              </a:solidFill>
            </a:endParaRPr>
          </a:p>
          <a:p>
            <a:pPr marL="457200" lvl="0" indent="-342900" algn="l" rtl="0">
              <a:spcBef>
                <a:spcPts val="1200"/>
              </a:spcBef>
              <a:spcAft>
                <a:spcPts val="0"/>
              </a:spcAft>
              <a:buSzPts val="1800"/>
              <a:buChar char="●"/>
            </a:pPr>
            <a:r>
              <a:rPr lang="en" dirty="0"/>
              <a:t>Humans can self-detect errors</a:t>
            </a:r>
            <a:endParaRPr dirty="0"/>
          </a:p>
          <a:p>
            <a:pPr marL="914400" lvl="1" indent="-317500" algn="l" rtl="0">
              <a:spcBef>
                <a:spcPts val="0"/>
              </a:spcBef>
              <a:spcAft>
                <a:spcPts val="0"/>
              </a:spcAft>
              <a:buSzPts val="1400"/>
              <a:buChar char="○"/>
            </a:pPr>
            <a:r>
              <a:rPr lang="en" dirty="0"/>
              <a:t>about 75% of errors </a:t>
            </a:r>
            <a:r>
              <a:rPr lang="en-US" altLang="zh-CN" dirty="0"/>
              <a:t>can</a:t>
            </a:r>
            <a:r>
              <a:rPr lang="zh-CN" altLang="en-US" dirty="0"/>
              <a:t> </a:t>
            </a:r>
            <a:r>
              <a:rPr lang="en-US" altLang="zh-CN" dirty="0"/>
              <a:t>self-</a:t>
            </a:r>
            <a:r>
              <a:rPr lang="en" dirty="0"/>
              <a:t>detected</a:t>
            </a:r>
            <a:endParaRPr dirty="0"/>
          </a:p>
          <a:p>
            <a:pPr marL="0" lvl="0" indent="0" algn="l" rtl="0">
              <a:spcBef>
                <a:spcPts val="1200"/>
              </a:spcBef>
              <a:spcAft>
                <a:spcPts val="1200"/>
              </a:spcAft>
              <a:buNone/>
            </a:pPr>
            <a:endParaRPr dirty="0"/>
          </a:p>
        </p:txBody>
      </p:sp>
      <p:sp>
        <p:nvSpPr>
          <p:cNvPr id="204" name="Google Shape;204;p33"/>
          <p:cNvSpPr txBox="1"/>
          <p:nvPr/>
        </p:nvSpPr>
        <p:spPr>
          <a:xfrm>
            <a:off x="5478437" y="4795328"/>
            <a:ext cx="3979800" cy="276900"/>
          </a:xfrm>
          <a:prstGeom prst="rect">
            <a:avLst/>
          </a:prstGeom>
          <a:noFill/>
          <a:ln>
            <a:noFill/>
          </a:ln>
          <a:effectLst>
            <a:outerShdw blurRad="63500" dist="107763" dir="2700000">
              <a:schemeClr val="lt2"/>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Comic Sans MS"/>
              <a:buNone/>
            </a:pPr>
            <a:r>
              <a:rPr lang="en" sz="1200" i="1" u="none">
                <a:solidFill>
                  <a:schemeClr val="dk1"/>
                </a:solidFill>
              </a:rPr>
              <a:t>Source: J. Reason, </a:t>
            </a:r>
            <a:r>
              <a:rPr lang="en" sz="1200" i="1" u="sng">
                <a:solidFill>
                  <a:schemeClr val="dk1"/>
                </a:solidFill>
              </a:rPr>
              <a:t>Human Error</a:t>
            </a:r>
            <a:r>
              <a:rPr lang="en" sz="1200" i="1" u="none">
                <a:solidFill>
                  <a:schemeClr val="dk1"/>
                </a:solidFill>
              </a:rPr>
              <a:t>, Cambridge, 1990.</a:t>
            </a:r>
            <a:endParaRPr/>
          </a:p>
        </p:txBody>
      </p:sp>
      <p:grpSp>
        <p:nvGrpSpPr>
          <p:cNvPr id="205" name="Google Shape;205;p33"/>
          <p:cNvGrpSpPr/>
          <p:nvPr/>
        </p:nvGrpSpPr>
        <p:grpSpPr>
          <a:xfrm>
            <a:off x="547725" y="1989525"/>
            <a:ext cx="8047650" cy="2170525"/>
            <a:chOff x="335" y="1223"/>
            <a:chExt cx="5223" cy="1823"/>
          </a:xfrm>
        </p:grpSpPr>
        <p:pic>
          <p:nvPicPr>
            <p:cNvPr id="206" name="Google Shape;206;p33"/>
            <p:cNvPicPr preferRelativeResize="0"/>
            <p:nvPr/>
          </p:nvPicPr>
          <p:blipFill rotWithShape="1">
            <a:blip r:embed="rId3">
              <a:alphaModFix/>
            </a:blip>
            <a:srcRect/>
            <a:stretch/>
          </p:blipFill>
          <p:spPr>
            <a:xfrm>
              <a:off x="335" y="1223"/>
              <a:ext cx="5223" cy="1780"/>
            </a:xfrm>
            <a:prstGeom prst="rect">
              <a:avLst/>
            </a:prstGeom>
            <a:noFill/>
            <a:ln>
              <a:noFill/>
            </a:ln>
          </p:spPr>
        </p:pic>
        <p:sp>
          <p:nvSpPr>
            <p:cNvPr id="207" name="Google Shape;207;p33"/>
            <p:cNvSpPr txBox="1"/>
            <p:nvPr/>
          </p:nvSpPr>
          <p:spPr>
            <a:xfrm>
              <a:off x="710" y="2745"/>
              <a:ext cx="2100" cy="300"/>
            </a:xfrm>
            <a:prstGeom prst="rect">
              <a:avLst/>
            </a:prstGeom>
            <a:noFill/>
            <a:ln>
              <a:noFill/>
            </a:ln>
            <a:effectLst>
              <a:outerShdw blurRad="63500" dist="107763" dir="2700000">
                <a:schemeClr val="lt2"/>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78"/>
                </a:buClr>
                <a:buSzPts val="1400"/>
                <a:buFont typeface="Comic Sans MS"/>
                <a:buNone/>
              </a:pPr>
              <a:r>
                <a:rPr lang="en" sz="1400" b="0" i="0" u="none">
                  <a:solidFill>
                    <a:srgbClr val="000078"/>
                  </a:solidFill>
                  <a:latin typeface="Comic Sans MS"/>
                  <a:ea typeface="Comic Sans MS"/>
                  <a:cs typeface="Comic Sans MS"/>
                  <a:sym typeface="Comic Sans MS"/>
                </a:rPr>
                <a:t>Public Switched Telephone Network</a:t>
              </a:r>
              <a:endParaRPr/>
            </a:p>
          </p:txBody>
        </p:sp>
        <p:sp>
          <p:nvSpPr>
            <p:cNvPr id="208" name="Google Shape;208;p33"/>
            <p:cNvSpPr txBox="1"/>
            <p:nvPr/>
          </p:nvSpPr>
          <p:spPr>
            <a:xfrm>
              <a:off x="3180" y="2746"/>
              <a:ext cx="1500" cy="300"/>
            </a:xfrm>
            <a:prstGeom prst="rect">
              <a:avLst/>
            </a:prstGeom>
            <a:noFill/>
            <a:ln>
              <a:noFill/>
            </a:ln>
            <a:effectLst>
              <a:outerShdw blurRad="63500" dist="107763" dir="2700000">
                <a:schemeClr val="lt2"/>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78"/>
                </a:buClr>
                <a:buSzPts val="1400"/>
                <a:buFont typeface="Comic Sans MS"/>
                <a:buNone/>
              </a:pPr>
              <a:r>
                <a:rPr lang="en" sz="1400" b="0" i="0" u="none">
                  <a:solidFill>
                    <a:srgbClr val="000078"/>
                  </a:solidFill>
                  <a:latin typeface="Comic Sans MS"/>
                  <a:ea typeface="Comic Sans MS"/>
                  <a:cs typeface="Comic Sans MS"/>
                  <a:sym typeface="Comic Sans MS"/>
                </a:rPr>
                <a:t>Average of 3 Internet Sites</a:t>
              </a:r>
              <a:endParaRPr/>
            </a:p>
          </p:txBody>
        </p:sp>
        <p:sp>
          <p:nvSpPr>
            <p:cNvPr id="209" name="Google Shape;209;p33"/>
            <p:cNvSpPr txBox="1"/>
            <p:nvPr/>
          </p:nvSpPr>
          <p:spPr>
            <a:xfrm>
              <a:off x="2329" y="1244"/>
              <a:ext cx="900" cy="600"/>
            </a:xfrm>
            <a:prstGeom prst="rect">
              <a:avLst/>
            </a:prstGeom>
            <a:noFill/>
            <a:ln>
              <a:noFill/>
            </a:ln>
          </p:spPr>
          <p:txBody>
            <a:bodyPr spcFirstLastPara="1" wrap="square" lIns="91425" tIns="45700" rIns="91425" bIns="45700" anchor="ctr" anchorCtr="0">
              <a:spAutoFit/>
            </a:bodyPr>
            <a:lstStyle/>
            <a:p>
              <a:pPr marL="0" marR="0" lvl="0" indent="0" algn="ctr" rtl="0">
                <a:lnSpc>
                  <a:spcPct val="115000"/>
                </a:lnSpc>
                <a:spcBef>
                  <a:spcPts val="0"/>
                </a:spcBef>
                <a:spcAft>
                  <a:spcPts val="1200"/>
                </a:spcAft>
                <a:buNone/>
              </a:pPr>
              <a:r>
                <a:rPr lang="en" sz="1800">
                  <a:solidFill>
                    <a:schemeClr val="dk2"/>
                  </a:solidFill>
                </a:rPr>
                <a:t>Sources of Failure</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body" idx="1"/>
          </p:nvPr>
        </p:nvSpPr>
        <p:spPr>
          <a:xfrm>
            <a:off x="311700" y="923875"/>
            <a:ext cx="8520600" cy="35685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solidFill>
                  <a:srgbClr val="000000"/>
                </a:solidFill>
              </a:rPr>
              <a:t>The ironies of automation:</a:t>
            </a:r>
            <a:endParaRPr dirty="0">
              <a:solidFill>
                <a:srgbClr val="000000"/>
              </a:solidFill>
            </a:endParaRPr>
          </a:p>
          <a:p>
            <a:pPr marL="457200" lvl="0" indent="-342900" algn="l" rtl="0">
              <a:lnSpc>
                <a:spcPct val="115000"/>
              </a:lnSpc>
              <a:spcBef>
                <a:spcPts val="1000"/>
              </a:spcBef>
              <a:spcAft>
                <a:spcPts val="0"/>
              </a:spcAft>
              <a:buClr>
                <a:srgbClr val="000000"/>
              </a:buClr>
              <a:buSzPts val="1800"/>
              <a:buChar char="●"/>
            </a:pPr>
            <a:r>
              <a:rPr lang="en" dirty="0">
                <a:solidFill>
                  <a:schemeClr val="dk1"/>
                </a:solidFill>
              </a:rPr>
              <a:t>Automation doesn’t remove human influence</a:t>
            </a:r>
            <a:endParaRPr dirty="0">
              <a:solidFill>
                <a:schemeClr val="dk1"/>
              </a:solidFill>
            </a:endParaRPr>
          </a:p>
          <a:p>
            <a:pPr marL="914400" lvl="1" indent="-330200" algn="l" rtl="0">
              <a:lnSpc>
                <a:spcPct val="115000"/>
              </a:lnSpc>
              <a:spcBef>
                <a:spcPts val="0"/>
              </a:spcBef>
              <a:spcAft>
                <a:spcPts val="0"/>
              </a:spcAft>
              <a:buClr>
                <a:schemeClr val="dk1"/>
              </a:buClr>
              <a:buSzPts val="1600"/>
              <a:buChar char="○"/>
            </a:pPr>
            <a:r>
              <a:rPr lang="en" sz="1600" dirty="0">
                <a:solidFill>
                  <a:schemeClr val="dk1"/>
                </a:solidFill>
              </a:rPr>
              <a:t>shifts the burden from operator to designer</a:t>
            </a:r>
            <a:endParaRPr sz="1600" dirty="0">
              <a:solidFill>
                <a:schemeClr val="dk1"/>
              </a:solidFill>
            </a:endParaRPr>
          </a:p>
          <a:p>
            <a:pPr marL="1371600" lvl="2" indent="-330200" algn="l" rtl="0">
              <a:lnSpc>
                <a:spcPct val="115000"/>
              </a:lnSpc>
              <a:spcBef>
                <a:spcPts val="0"/>
              </a:spcBef>
              <a:spcAft>
                <a:spcPts val="0"/>
              </a:spcAft>
              <a:buClr>
                <a:schemeClr val="dk1"/>
              </a:buClr>
              <a:buSzPts val="1600"/>
              <a:buChar char="■"/>
            </a:pPr>
            <a:r>
              <a:rPr lang="en" sz="1600" dirty="0">
                <a:solidFill>
                  <a:schemeClr val="dk1"/>
                </a:solidFill>
              </a:rPr>
              <a:t>designers also make mistakes	</a:t>
            </a:r>
            <a:endParaRPr sz="1600" dirty="0">
              <a:solidFill>
                <a:schemeClr val="dk1"/>
              </a:solidFill>
            </a:endParaRPr>
          </a:p>
          <a:p>
            <a:pPr marL="0" lvl="0" indent="0" algn="l" rtl="0">
              <a:lnSpc>
                <a:spcPct val="115000"/>
              </a:lnSpc>
              <a:spcBef>
                <a:spcPts val="0"/>
              </a:spcBef>
              <a:spcAft>
                <a:spcPts val="0"/>
              </a:spcAft>
              <a:buNone/>
            </a:pPr>
            <a:endParaRPr sz="1600"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 dirty="0">
                <a:solidFill>
                  <a:schemeClr val="dk1"/>
                </a:solidFill>
              </a:rPr>
              <a:t>Automation can make operator’s job harder</a:t>
            </a:r>
            <a:endParaRPr dirty="0">
              <a:solidFill>
                <a:schemeClr val="dk1"/>
              </a:solidFill>
            </a:endParaRPr>
          </a:p>
          <a:p>
            <a:pPr marL="914400" lvl="1" indent="-330200" algn="l" rtl="0">
              <a:lnSpc>
                <a:spcPct val="115000"/>
              </a:lnSpc>
              <a:spcBef>
                <a:spcPts val="0"/>
              </a:spcBef>
              <a:spcAft>
                <a:spcPts val="0"/>
              </a:spcAft>
              <a:buClr>
                <a:schemeClr val="dk1"/>
              </a:buClr>
              <a:buSzPts val="1600"/>
              <a:buChar char="○"/>
            </a:pPr>
            <a:r>
              <a:rPr lang="en" sz="1600" dirty="0">
                <a:solidFill>
                  <a:schemeClr val="dk1"/>
                </a:solidFill>
              </a:rPr>
              <a:t>Reduces operator’s experience</a:t>
            </a:r>
            <a:endParaRPr sz="1600" dirty="0">
              <a:solidFill>
                <a:schemeClr val="dk1"/>
              </a:solidFill>
            </a:endParaRPr>
          </a:p>
          <a:p>
            <a:pPr marL="1371600" lvl="2" indent="-330200" algn="l" rtl="0">
              <a:lnSpc>
                <a:spcPct val="115000"/>
              </a:lnSpc>
              <a:spcBef>
                <a:spcPts val="0"/>
              </a:spcBef>
              <a:spcAft>
                <a:spcPts val="0"/>
              </a:spcAft>
              <a:buClr>
                <a:schemeClr val="dk1"/>
              </a:buClr>
              <a:buSzPts val="1600"/>
              <a:buChar char="■"/>
            </a:pPr>
            <a:r>
              <a:rPr lang="en" sz="1600" dirty="0">
                <a:solidFill>
                  <a:schemeClr val="dk1"/>
                </a:solidFill>
              </a:rPr>
              <a:t>no opportunity to learn without day-to-day interaction</a:t>
            </a:r>
            <a:endParaRPr sz="1600" dirty="0">
              <a:solidFill>
                <a:schemeClr val="dk1"/>
              </a:solidFill>
            </a:endParaRPr>
          </a:p>
          <a:p>
            <a:pPr marL="914400" lvl="1" indent="-330200" algn="l" rtl="0">
              <a:lnSpc>
                <a:spcPct val="115000"/>
              </a:lnSpc>
              <a:spcBef>
                <a:spcPts val="0"/>
              </a:spcBef>
              <a:spcAft>
                <a:spcPts val="0"/>
              </a:spcAft>
              <a:buClr>
                <a:schemeClr val="dk1"/>
              </a:buClr>
              <a:buSzPts val="1600"/>
              <a:buChar char="○"/>
            </a:pPr>
            <a:r>
              <a:rPr lang="en" sz="1600" dirty="0">
                <a:solidFill>
                  <a:schemeClr val="dk1"/>
                </a:solidFill>
              </a:rPr>
              <a:t>Exceptional complex, rare tasks are not successfully automated </a:t>
            </a:r>
            <a:endParaRPr sz="1600" dirty="0">
              <a:solidFill>
                <a:schemeClr val="dk1"/>
              </a:solidFill>
            </a:endParaRPr>
          </a:p>
          <a:p>
            <a:pPr marL="1371600" lvl="2" indent="-330200" algn="l" rtl="0">
              <a:lnSpc>
                <a:spcPct val="115000"/>
              </a:lnSpc>
              <a:spcBef>
                <a:spcPts val="0"/>
              </a:spcBef>
              <a:spcAft>
                <a:spcPts val="0"/>
              </a:spcAft>
              <a:buClr>
                <a:schemeClr val="dk1"/>
              </a:buClr>
              <a:buSzPts val="1600"/>
              <a:buChar char="■"/>
            </a:pPr>
            <a:r>
              <a:rPr lang="en" sz="1600" dirty="0">
                <a:solidFill>
                  <a:schemeClr val="dk1"/>
                </a:solidFill>
              </a:rPr>
              <a:t>missed by (imperfect) designers</a:t>
            </a:r>
            <a:endParaRPr sz="1600" dirty="0">
              <a:solidFill>
                <a:schemeClr val="dk1"/>
              </a:solidFill>
            </a:endParaRPr>
          </a:p>
          <a:p>
            <a:pPr marL="1371600" lvl="2" indent="-330200" algn="l" rtl="0">
              <a:lnSpc>
                <a:spcPct val="115000"/>
              </a:lnSpc>
              <a:spcBef>
                <a:spcPts val="0"/>
              </a:spcBef>
              <a:spcAft>
                <a:spcPts val="0"/>
              </a:spcAft>
              <a:buClr>
                <a:schemeClr val="dk1"/>
              </a:buClr>
              <a:buSzPts val="1600"/>
              <a:buChar char="■"/>
            </a:pPr>
            <a:r>
              <a:rPr lang="en" sz="1600" dirty="0">
                <a:solidFill>
                  <a:schemeClr val="dk1"/>
                </a:solidFill>
              </a:rPr>
              <a:t>Humans are ill suited to such tasks, especially under stress. </a:t>
            </a:r>
            <a:endParaRPr sz="1600" dirty="0">
              <a:solidFill>
                <a:schemeClr val="dk1"/>
              </a:solidFill>
            </a:endParaRPr>
          </a:p>
          <a:p>
            <a:pPr marL="0" lvl="0" indent="0" algn="l" rtl="0">
              <a:spcBef>
                <a:spcPts val="0"/>
              </a:spcBef>
              <a:spcAft>
                <a:spcPts val="1200"/>
              </a:spcAft>
              <a:buNone/>
            </a:pPr>
            <a:endParaRPr sz="1600" dirty="0"/>
          </a:p>
        </p:txBody>
      </p:sp>
      <p:sp>
        <p:nvSpPr>
          <p:cNvPr id="215" name="Google Shape;215;p34"/>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Learning from other fields: human error</a:t>
            </a:r>
            <a:endParaRPr/>
          </a:p>
        </p:txBody>
      </p:sp>
      <p:sp>
        <p:nvSpPr>
          <p:cNvPr id="216" name="Google Shape;216;p34"/>
          <p:cNvSpPr txBox="1"/>
          <p:nvPr/>
        </p:nvSpPr>
        <p:spPr>
          <a:xfrm>
            <a:off x="253850" y="4492375"/>
            <a:ext cx="4139100" cy="405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40"/>
              </a:spcBef>
              <a:spcAft>
                <a:spcPts val="0"/>
              </a:spcAft>
              <a:buNone/>
            </a:pPr>
            <a:r>
              <a:rPr lang="en" sz="1600" dirty="0">
                <a:solidFill>
                  <a:srgbClr val="FF0000"/>
                </a:solidFill>
              </a:rPr>
              <a:t>Need tools to</a:t>
            </a:r>
            <a:r>
              <a:rPr lang="en" sz="1600" b="1" dirty="0">
                <a:solidFill>
                  <a:srgbClr val="FF0000"/>
                </a:solidFill>
              </a:rPr>
              <a:t> help, not replace, operator </a:t>
            </a:r>
            <a:endParaRPr dirty="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Learning from others: Bridges</a:t>
            </a:r>
            <a:endParaRPr/>
          </a:p>
        </p:txBody>
      </p:sp>
      <p:sp>
        <p:nvSpPr>
          <p:cNvPr id="222" name="Google Shape;222;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Major breakthrough in civil engineering: </a:t>
            </a:r>
            <a:r>
              <a:rPr lang="en" dirty="0">
                <a:solidFill>
                  <a:srgbClr val="FF0000"/>
                </a:solidFill>
              </a:rPr>
              <a:t>Margin of safety</a:t>
            </a:r>
            <a:endParaRPr dirty="0">
              <a:solidFill>
                <a:srgbClr val="FF0000"/>
              </a:solidFill>
            </a:endParaRPr>
          </a:p>
          <a:p>
            <a:pPr marL="457200" lvl="0" indent="-323850" algn="l" rtl="0">
              <a:spcBef>
                <a:spcPts val="0"/>
              </a:spcBef>
              <a:spcAft>
                <a:spcPts val="0"/>
              </a:spcAft>
              <a:buSzPts val="1500"/>
              <a:buChar char="●"/>
            </a:pPr>
            <a:r>
              <a:rPr lang="en" sz="1500" dirty="0"/>
              <a:t>Techniques invented since 1800s </a:t>
            </a:r>
            <a:endParaRPr sz="1500" dirty="0"/>
          </a:p>
          <a:p>
            <a:pPr marL="457200" lvl="0" indent="-323850" algn="l" rtl="0">
              <a:spcBef>
                <a:spcPts val="0"/>
              </a:spcBef>
              <a:spcAft>
                <a:spcPts val="0"/>
              </a:spcAft>
              <a:buSzPts val="1500"/>
              <a:buChar char="●"/>
            </a:pPr>
            <a:r>
              <a:rPr lang="en" sz="1500" dirty="0"/>
              <a:t>3X-6X vs. calculated load: Redundancy to survive failures</a:t>
            </a:r>
            <a:endParaRPr sz="1500" dirty="0"/>
          </a:p>
          <a:p>
            <a:pPr marL="457200" lvl="0" indent="0" algn="l" rtl="0">
              <a:spcBef>
                <a:spcPts val="1200"/>
              </a:spcBef>
              <a:spcAft>
                <a:spcPts val="1200"/>
              </a:spcAft>
              <a:buNone/>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Learning from others: Bridges</a:t>
            </a:r>
            <a:endParaRPr/>
          </a:p>
        </p:txBody>
      </p:sp>
      <p:sp>
        <p:nvSpPr>
          <p:cNvPr id="228" name="Google Shape;228;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Major breakthrough in civil engineering: </a:t>
            </a:r>
            <a:r>
              <a:rPr lang="en">
                <a:solidFill>
                  <a:srgbClr val="FF0000"/>
                </a:solidFill>
              </a:rPr>
              <a:t>Margin of safety</a:t>
            </a:r>
            <a:endParaRPr>
              <a:solidFill>
                <a:srgbClr val="FF0000"/>
              </a:solidFill>
            </a:endParaRPr>
          </a:p>
          <a:p>
            <a:pPr marL="457200" lvl="0" indent="-323850" algn="l" rtl="0">
              <a:spcBef>
                <a:spcPts val="0"/>
              </a:spcBef>
              <a:spcAft>
                <a:spcPts val="0"/>
              </a:spcAft>
              <a:buSzPts val="1500"/>
              <a:buChar char="●"/>
            </a:pPr>
            <a:r>
              <a:rPr lang="en" sz="1500"/>
              <a:t>Techniques invented since 1800s </a:t>
            </a:r>
            <a:endParaRPr sz="1500"/>
          </a:p>
          <a:p>
            <a:pPr marL="457200" lvl="0" indent="-323850" algn="l" rtl="0">
              <a:spcBef>
                <a:spcPts val="0"/>
              </a:spcBef>
              <a:spcAft>
                <a:spcPts val="0"/>
              </a:spcAft>
              <a:buSzPts val="1500"/>
              <a:buChar char="●"/>
            </a:pPr>
            <a:r>
              <a:rPr lang="en" sz="1500"/>
              <a:t>3X-6X vs. calculated load: Redundancy to survive failures</a:t>
            </a:r>
            <a:endParaRPr sz="1500"/>
          </a:p>
          <a:p>
            <a:pPr marL="0" lvl="0" indent="0" algn="l" rtl="0">
              <a:spcBef>
                <a:spcPts val="1200"/>
              </a:spcBef>
              <a:spcAft>
                <a:spcPts val="0"/>
              </a:spcAft>
              <a:buNone/>
            </a:pPr>
            <a:r>
              <a:rPr lang="en"/>
              <a:t>Margin of Safety in CS&amp;E?</a:t>
            </a:r>
            <a:endParaRPr/>
          </a:p>
          <a:p>
            <a:pPr marL="457200" lvl="0" indent="-342900" algn="l" rtl="0">
              <a:spcBef>
                <a:spcPts val="1200"/>
              </a:spcBef>
              <a:spcAft>
                <a:spcPts val="0"/>
              </a:spcAft>
              <a:buSzPts val="1800"/>
              <a:buChar char="●"/>
            </a:pPr>
            <a:r>
              <a:rPr lang="en"/>
              <a:t>RAID 5 Story</a:t>
            </a:r>
            <a:endParaRPr/>
          </a:p>
          <a:p>
            <a:pPr marL="914400" marR="0" lvl="1" indent="-317500" algn="l" rtl="0">
              <a:lnSpc>
                <a:spcPct val="115000"/>
              </a:lnSpc>
              <a:spcBef>
                <a:spcPts val="0"/>
              </a:spcBef>
              <a:spcAft>
                <a:spcPts val="0"/>
              </a:spcAft>
              <a:buSzPts val="1400"/>
              <a:buChar char="○"/>
            </a:pPr>
            <a:r>
              <a:rPr lang="en"/>
              <a:t>"every administrator he knew had lost data on RAID-5 in his career"</a:t>
            </a:r>
            <a:endParaRPr/>
          </a:p>
          <a:p>
            <a:pPr marL="914400" marR="0" lvl="1" indent="-317500" algn="l" rtl="0">
              <a:lnSpc>
                <a:spcPct val="115000"/>
              </a:lnSpc>
              <a:spcBef>
                <a:spcPts val="0"/>
              </a:spcBef>
              <a:spcAft>
                <a:spcPts val="0"/>
              </a:spcAft>
              <a:buSzPts val="1400"/>
              <a:buChar char="○"/>
            </a:pPr>
            <a:r>
              <a:rPr lang="en"/>
              <a:t>Failures much more closely correlated than predicted</a:t>
            </a:r>
            <a:endParaRPr/>
          </a:p>
          <a:p>
            <a:pPr marL="1371600" marR="0" lvl="2" indent="-317500" algn="l" rtl="0">
              <a:lnSpc>
                <a:spcPct val="115000"/>
              </a:lnSpc>
              <a:spcBef>
                <a:spcPts val="0"/>
              </a:spcBef>
              <a:spcAft>
                <a:spcPts val="0"/>
              </a:spcAft>
              <a:buSzPts val="1400"/>
              <a:buChar char="■"/>
            </a:pPr>
            <a:r>
              <a:rPr lang="en"/>
              <a:t>Temperature, vibration causing failure before repair</a:t>
            </a:r>
            <a:endParaRPr>
              <a:solidFill>
                <a:schemeClr val="dk1"/>
              </a:solidFill>
            </a:endParaRPr>
          </a:p>
          <a:p>
            <a:pPr marL="914400" lvl="1" indent="-317500" algn="l" rtl="0">
              <a:spcBef>
                <a:spcPts val="0"/>
              </a:spcBef>
              <a:spcAft>
                <a:spcPts val="0"/>
              </a:spcAft>
              <a:buSzPts val="1400"/>
              <a:buChar char="○"/>
            </a:pPr>
            <a:r>
              <a:rPr lang="en"/>
              <a:t>RAID-5 was sufficient for faults we could anticipate (one disk failure), but recommend RAID-6 (up to two disk failure) to accommodate the unanticipated faults.</a:t>
            </a:r>
            <a:endParaRPr/>
          </a:p>
          <a:p>
            <a:pPr marL="0" lvl="0" indent="0" algn="l" rtl="0">
              <a:spcBef>
                <a:spcPts val="1200"/>
              </a:spcBef>
              <a:spcAft>
                <a:spcPts val="12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234" name="Google Shape;234;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74650" algn="l" rtl="0">
              <a:spcBef>
                <a:spcPts val="0"/>
              </a:spcBef>
              <a:spcAft>
                <a:spcPts val="0"/>
              </a:spcAft>
              <a:buClr>
                <a:srgbClr val="666666"/>
              </a:buClr>
              <a:buSzPts val="2300"/>
              <a:buChar char="●"/>
            </a:pPr>
            <a:r>
              <a:rPr lang="en" sz="2300">
                <a:solidFill>
                  <a:srgbClr val="666666"/>
                </a:solidFill>
              </a:rPr>
              <a:t>Motivation</a:t>
            </a:r>
            <a:endParaRPr sz="2300">
              <a:solidFill>
                <a:srgbClr val="666666"/>
              </a:solidFill>
            </a:endParaRPr>
          </a:p>
          <a:p>
            <a:pPr marL="457200" lvl="0" indent="-374650" algn="l" rtl="0">
              <a:spcBef>
                <a:spcPts val="0"/>
              </a:spcBef>
              <a:spcAft>
                <a:spcPts val="0"/>
              </a:spcAft>
              <a:buClr>
                <a:srgbClr val="666666"/>
              </a:buClr>
              <a:buSzPts val="2300"/>
              <a:buChar char="●"/>
            </a:pPr>
            <a:r>
              <a:rPr lang="en" sz="2300">
                <a:solidFill>
                  <a:srgbClr val="666666"/>
                </a:solidFill>
              </a:rPr>
              <a:t>Learn from other fields</a:t>
            </a:r>
            <a:endParaRPr sz="2300">
              <a:solidFill>
                <a:srgbClr val="666666"/>
              </a:solidFill>
            </a:endParaRPr>
          </a:p>
          <a:p>
            <a:pPr marL="457200" lvl="0" indent="-374650" algn="l" rtl="0">
              <a:spcBef>
                <a:spcPts val="0"/>
              </a:spcBef>
              <a:spcAft>
                <a:spcPts val="0"/>
              </a:spcAft>
              <a:buClr>
                <a:srgbClr val="000000"/>
              </a:buClr>
              <a:buSzPts val="2300"/>
              <a:buChar char="●"/>
            </a:pPr>
            <a:r>
              <a:rPr lang="en" sz="2300">
                <a:solidFill>
                  <a:srgbClr val="000000"/>
                </a:solidFill>
              </a:rPr>
              <a:t>Case study: six ROC techniques</a:t>
            </a:r>
            <a:endParaRPr sz="23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Six techniques that guide ROC</a:t>
            </a:r>
            <a:endParaRPr/>
          </a:p>
        </p:txBody>
      </p:sp>
      <p:sp>
        <p:nvSpPr>
          <p:cNvPr id="240" name="Google Shape;240;p38"/>
          <p:cNvSpPr txBox="1">
            <a:spLocks noGrp="1"/>
          </p:cNvSpPr>
          <p:nvPr>
            <p:ph type="body" idx="1"/>
          </p:nvPr>
        </p:nvSpPr>
        <p:spPr>
          <a:xfrm>
            <a:off x="311700" y="1152475"/>
            <a:ext cx="8520600" cy="343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Test recovery mechanisms by fault insertion </a:t>
            </a:r>
            <a:endParaRPr/>
          </a:p>
          <a:p>
            <a:pPr marL="457200" lvl="0" indent="-342900" algn="l" rtl="0">
              <a:spcBef>
                <a:spcPts val="0"/>
              </a:spcBef>
              <a:spcAft>
                <a:spcPts val="0"/>
              </a:spcAft>
              <a:buSzPts val="1800"/>
              <a:buAutoNum type="arabicPeriod"/>
            </a:pPr>
            <a:r>
              <a:rPr lang="en"/>
              <a:t>Aids for diagnosing the causes of errors in live systems</a:t>
            </a:r>
            <a:endParaRPr/>
          </a:p>
          <a:p>
            <a:pPr marL="457200" lvl="0" indent="-342900" algn="l" rtl="0">
              <a:spcBef>
                <a:spcPts val="0"/>
              </a:spcBef>
              <a:spcAft>
                <a:spcPts val="0"/>
              </a:spcAft>
              <a:buSzPts val="1800"/>
              <a:buAutoNum type="arabicPeriod"/>
            </a:pPr>
            <a:r>
              <a:rPr lang="en"/>
              <a:t>Partitioning to rapidly recover from faults </a:t>
            </a:r>
            <a:endParaRPr/>
          </a:p>
          <a:p>
            <a:pPr marL="457200" lvl="0" indent="-342900" algn="l" rtl="0">
              <a:spcBef>
                <a:spcPts val="0"/>
              </a:spcBef>
              <a:spcAft>
                <a:spcPts val="0"/>
              </a:spcAft>
              <a:buSzPts val="1800"/>
              <a:buAutoNum type="arabicPeriod"/>
            </a:pPr>
            <a:r>
              <a:rPr lang="en"/>
              <a:t>Reversible systems to handle undo and provide a safety margin</a:t>
            </a:r>
            <a:endParaRPr/>
          </a:p>
          <a:p>
            <a:pPr marL="457200" lvl="0" indent="-342900" algn="l" rtl="0">
              <a:spcBef>
                <a:spcPts val="0"/>
              </a:spcBef>
              <a:spcAft>
                <a:spcPts val="0"/>
              </a:spcAft>
              <a:buSzPts val="1800"/>
              <a:buAutoNum type="arabicPeriod"/>
            </a:pPr>
            <a:r>
              <a:rPr lang="en"/>
              <a:t>Defense in depth </a:t>
            </a:r>
            <a:endParaRPr/>
          </a:p>
          <a:p>
            <a:pPr marL="457200" lvl="0" indent="-342900" algn="l" rtl="0">
              <a:spcBef>
                <a:spcPts val="0"/>
              </a:spcBef>
              <a:spcAft>
                <a:spcPts val="0"/>
              </a:spcAft>
              <a:buSzPts val="1800"/>
              <a:buAutoNum type="arabicPeriod"/>
            </a:pPr>
            <a:r>
              <a:rPr lang="en"/>
              <a:t>Redundancy to survive faults and failing fast. </a:t>
            </a:r>
            <a:endParaRPr/>
          </a:p>
          <a:p>
            <a:pPr marL="457200" lvl="0" indent="0" algn="l" rtl="0">
              <a:spcBef>
                <a:spcPts val="1200"/>
              </a:spcBef>
              <a:spcAft>
                <a:spcPts val="0"/>
              </a:spcAft>
              <a:buNone/>
            </a:pPr>
            <a:endParaRPr/>
          </a:p>
          <a:p>
            <a:pPr marL="457200" lvl="0" indent="0" algn="l" rtl="0">
              <a:spcBef>
                <a:spcPts val="1200"/>
              </a:spcBef>
              <a:spcAft>
                <a:spcPts val="0"/>
              </a:spcAft>
              <a:buNone/>
            </a:pPr>
            <a:r>
              <a:rPr lang="en"/>
              <a:t>This list is suggestive rather than exhaustive. </a:t>
            </a:r>
            <a:endParaRPr/>
          </a:p>
          <a:p>
            <a:pPr marL="457200" lvl="0" indent="0" algn="l" rtl="0">
              <a:spcBef>
                <a:spcPts val="1200"/>
              </a:spcBef>
              <a:spcAft>
                <a:spcPts val="12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44"/>
        <p:cNvGrpSpPr/>
        <p:nvPr/>
      </p:nvGrpSpPr>
      <p:grpSpPr>
        <a:xfrm>
          <a:off x="0" y="0"/>
          <a:ext cx="0" cy="0"/>
          <a:chOff x="0" y="0"/>
          <a:chExt cx="0" cy="0"/>
        </a:xfrm>
      </p:grpSpPr>
      <p:sp>
        <p:nvSpPr>
          <p:cNvPr id="245" name="Google Shape;245;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the lessons:</a:t>
            </a:r>
            <a:endParaRPr/>
          </a:p>
        </p:txBody>
      </p:sp>
      <p:sp>
        <p:nvSpPr>
          <p:cNvPr id="246" name="Google Shape;246;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remove latent errors</a:t>
            </a:r>
            <a:endParaRPr/>
          </a:p>
          <a:p>
            <a:pPr marL="457200" lvl="0" indent="-342900" algn="l" rtl="0">
              <a:spcBef>
                <a:spcPts val="0"/>
              </a:spcBef>
              <a:spcAft>
                <a:spcPts val="0"/>
              </a:spcAft>
              <a:buSzPts val="1800"/>
              <a:buChar char="●"/>
            </a:pPr>
            <a:r>
              <a:rPr lang="en"/>
              <a:t>help operators cope with complexity</a:t>
            </a:r>
            <a:endParaRPr/>
          </a:p>
          <a:p>
            <a:pPr marL="457200" lvl="0" indent="-342900" algn="l" rtl="0">
              <a:spcBef>
                <a:spcPts val="0"/>
              </a:spcBef>
              <a:spcAft>
                <a:spcPts val="0"/>
              </a:spcAft>
              <a:buSzPts val="1800"/>
              <a:buChar char="●"/>
            </a:pPr>
            <a:r>
              <a:rPr lang="en"/>
              <a:t>testing recovery systems to ensure they will work</a:t>
            </a:r>
            <a:endParaRPr/>
          </a:p>
          <a:p>
            <a:pPr marL="457200" lvl="0" indent="-342900" algn="l" rtl="0">
              <a:spcBef>
                <a:spcPts val="0"/>
              </a:spcBef>
              <a:spcAft>
                <a:spcPts val="0"/>
              </a:spcAft>
              <a:buSzPts val="1800"/>
              <a:buChar char="●"/>
            </a:pPr>
            <a:r>
              <a:rPr lang="en"/>
              <a:t>Need tools to help, not replace, operator </a:t>
            </a:r>
            <a:endParaRPr/>
          </a:p>
          <a:p>
            <a:pPr marL="457200" lvl="0" indent="-342900" algn="l" rtl="0">
              <a:spcBef>
                <a:spcPts val="0"/>
              </a:spcBef>
              <a:spcAft>
                <a:spcPts val="0"/>
              </a:spcAft>
              <a:buSzPts val="1800"/>
              <a:buChar char="●"/>
            </a:pPr>
            <a:r>
              <a:rPr lang="en"/>
              <a:t>Margin of safety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0"/>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600" dirty="0"/>
              <a:t>Test recovery mechanisms - fault insertion</a:t>
            </a:r>
            <a:endParaRPr sz="2600" dirty="0"/>
          </a:p>
          <a:p>
            <a:pPr marL="0" lvl="0" indent="0" algn="l" rtl="0">
              <a:spcBef>
                <a:spcPts val="0"/>
              </a:spcBef>
              <a:spcAft>
                <a:spcPts val="0"/>
              </a:spcAft>
              <a:buNone/>
            </a:pPr>
            <a:endParaRPr sz="2600" dirty="0"/>
          </a:p>
        </p:txBody>
      </p:sp>
      <p:sp>
        <p:nvSpPr>
          <p:cNvPr id="252" name="Google Shape;252;p40"/>
          <p:cNvSpPr txBox="1">
            <a:spLocks noGrp="1"/>
          </p:cNvSpPr>
          <p:nvPr>
            <p:ph type="body" idx="1"/>
          </p:nvPr>
        </p:nvSpPr>
        <p:spPr>
          <a:xfrm>
            <a:off x="159300" y="1000075"/>
            <a:ext cx="8749200" cy="1253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Example: FIG - Fault Insertion in GNU C Library</a:t>
            </a:r>
            <a:endParaRPr/>
          </a:p>
          <a:p>
            <a:pPr marL="914400" lvl="1" indent="-317500" algn="l" rtl="0">
              <a:spcBef>
                <a:spcPts val="0"/>
              </a:spcBef>
              <a:spcAft>
                <a:spcPts val="0"/>
              </a:spcAft>
              <a:buSzPts val="1400"/>
              <a:buChar char="○"/>
            </a:pPr>
            <a:r>
              <a:rPr lang="en"/>
              <a:t>&lt;10% overhead in portable library </a:t>
            </a:r>
            <a:endParaRPr/>
          </a:p>
          <a:p>
            <a:pPr marL="914400" lvl="1" indent="-317500" algn="l" rtl="0">
              <a:spcBef>
                <a:spcPts val="0"/>
              </a:spcBef>
              <a:spcAft>
                <a:spcPts val="0"/>
              </a:spcAft>
              <a:buSzPts val="1400"/>
              <a:buChar char="○"/>
            </a:pPr>
            <a:r>
              <a:rPr lang="en"/>
              <a:t>mature, reliable programs have poor error recovery mechanisms</a:t>
            </a:r>
            <a:endParaRPr/>
          </a:p>
          <a:p>
            <a:pPr marL="457200" lvl="0" indent="-342900" algn="l" rtl="0">
              <a:spcBef>
                <a:spcPts val="0"/>
              </a:spcBef>
              <a:spcAft>
                <a:spcPts val="0"/>
              </a:spcAft>
              <a:buSzPts val="1800"/>
              <a:buChar char="●"/>
            </a:pPr>
            <a:r>
              <a:rPr lang="en"/>
              <a:t>Conclusion: development can benefit from testing recovery mechanisms</a:t>
            </a:r>
            <a:endParaRPr/>
          </a:p>
        </p:txBody>
      </p:sp>
      <p:pic>
        <p:nvPicPr>
          <p:cNvPr id="253" name="Google Shape;253;p40"/>
          <p:cNvPicPr preferRelativeResize="0"/>
          <p:nvPr/>
        </p:nvPicPr>
        <p:blipFill>
          <a:blip r:embed="rId3">
            <a:alphaModFix/>
          </a:blip>
          <a:stretch>
            <a:fillRect/>
          </a:stretch>
        </p:blipFill>
        <p:spPr>
          <a:xfrm>
            <a:off x="1079100" y="2382400"/>
            <a:ext cx="6808926" cy="1919900"/>
          </a:xfrm>
          <a:prstGeom prst="rect">
            <a:avLst/>
          </a:prstGeom>
          <a:noFill/>
          <a:ln>
            <a:noFill/>
          </a:ln>
        </p:spPr>
      </p:pic>
      <p:sp>
        <p:nvSpPr>
          <p:cNvPr id="254" name="Google Shape;254;p40"/>
          <p:cNvSpPr/>
          <p:nvPr/>
        </p:nvSpPr>
        <p:spPr>
          <a:xfrm>
            <a:off x="2652425" y="3170400"/>
            <a:ext cx="705600" cy="762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0"/>
          <p:cNvSpPr/>
          <p:nvPr/>
        </p:nvSpPr>
        <p:spPr>
          <a:xfrm>
            <a:off x="3358025" y="2796200"/>
            <a:ext cx="853500" cy="1506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0"/>
          <p:cNvSpPr/>
          <p:nvPr/>
        </p:nvSpPr>
        <p:spPr>
          <a:xfrm>
            <a:off x="4196225" y="3170400"/>
            <a:ext cx="705600" cy="1131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0"/>
          <p:cNvSpPr/>
          <p:nvPr/>
        </p:nvSpPr>
        <p:spPr>
          <a:xfrm>
            <a:off x="4901825" y="2798550"/>
            <a:ext cx="853500" cy="1506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0"/>
          <p:cNvSpPr/>
          <p:nvPr/>
        </p:nvSpPr>
        <p:spPr>
          <a:xfrm>
            <a:off x="5740025" y="2983350"/>
            <a:ext cx="853500" cy="949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0"/>
          <p:cNvSpPr/>
          <p:nvPr/>
        </p:nvSpPr>
        <p:spPr>
          <a:xfrm>
            <a:off x="6593525" y="2796200"/>
            <a:ext cx="1248000" cy="1131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0"/>
          <p:cNvSpPr txBox="1"/>
          <p:nvPr/>
        </p:nvSpPr>
        <p:spPr>
          <a:xfrm>
            <a:off x="1079100" y="4431525"/>
            <a:ext cx="7104900" cy="4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Reaction of applications to faults triggered in four system calls. </a:t>
            </a:r>
            <a:r>
              <a:rPr lang="en" sz="1200" i="1"/>
              <a:t>EINTER = Interrupted system call, EIO = general I/O error, ENOSPC = insufficient disk space, ENOMEM = insufficient memory.</a:t>
            </a:r>
            <a:endParaRPr sz="1200" i="1"/>
          </a:p>
        </p:txBody>
      </p:sp>
      <p:sp>
        <p:nvSpPr>
          <p:cNvPr id="261" name="Google Shape;261;p40"/>
          <p:cNvSpPr txBox="1"/>
          <p:nvPr/>
        </p:nvSpPr>
        <p:spPr>
          <a:xfrm>
            <a:off x="7888025" y="4769925"/>
            <a:ext cx="5517000" cy="6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Fig from paper</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 repair mechanisms - fault insertion</a:t>
            </a:r>
            <a:endParaRPr/>
          </a:p>
        </p:txBody>
      </p:sp>
      <p:sp>
        <p:nvSpPr>
          <p:cNvPr id="273" name="Google Shape;273;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development of "Testing recovery mechanisms" in recent 20 years:</a:t>
            </a:r>
            <a:endParaRPr/>
          </a:p>
          <a:p>
            <a:pPr marL="457200" lvl="0" indent="-342900" algn="l" rtl="0">
              <a:spcBef>
                <a:spcPts val="1200"/>
              </a:spcBef>
              <a:spcAft>
                <a:spcPts val="0"/>
              </a:spcAft>
              <a:buSzPts val="1800"/>
              <a:buChar char="●"/>
            </a:pPr>
            <a:r>
              <a:rPr lang="en"/>
              <a:t>Many research on all types of fault injection techniques in various systems</a:t>
            </a:r>
            <a:endParaRPr/>
          </a:p>
          <a:p>
            <a:pPr marL="457200" lvl="0" indent="-342900" algn="l" rtl="0">
              <a:spcBef>
                <a:spcPts val="0"/>
              </a:spcBef>
              <a:spcAft>
                <a:spcPts val="0"/>
              </a:spcAft>
              <a:buSzPts val="1800"/>
              <a:buChar char="●"/>
            </a:pPr>
            <a:r>
              <a:rPr lang="en"/>
              <a:t>Chaos engineering widely used in production for big companies</a:t>
            </a:r>
            <a:endParaRPr/>
          </a:p>
          <a:p>
            <a:pPr marL="457200" lvl="0" indent="-342900" algn="l" rtl="0">
              <a:spcBef>
                <a:spcPts val="0"/>
              </a:spcBef>
              <a:spcAft>
                <a:spcPts val="0"/>
              </a:spcAft>
              <a:buSzPts val="1800"/>
              <a:buChar char="●"/>
            </a:pPr>
            <a:r>
              <a:rPr lang="en"/>
              <a:t>...</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 repair mechanisms - fault insertion</a:t>
            </a:r>
            <a:endParaRPr/>
          </a:p>
        </p:txBody>
      </p:sp>
      <p:sp>
        <p:nvSpPr>
          <p:cNvPr id="267" name="Google Shape;267;p41"/>
          <p:cNvSpPr txBox="1">
            <a:spLocks noGrp="1"/>
          </p:cNvSpPr>
          <p:nvPr>
            <p:ph type="body" idx="1"/>
          </p:nvPr>
        </p:nvSpPr>
        <p:spPr>
          <a:xfrm>
            <a:off x="311700" y="1152475"/>
            <a:ext cx="8520600" cy="2599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Dependable programming practices:</a:t>
            </a:r>
            <a:endParaRPr dirty="0"/>
          </a:p>
          <a:p>
            <a:pPr marL="914400" lvl="1" indent="-317500" algn="l" rtl="0">
              <a:spcBef>
                <a:spcPts val="0"/>
              </a:spcBef>
              <a:spcAft>
                <a:spcPts val="0"/>
              </a:spcAft>
              <a:buSzPts val="1400"/>
              <a:buChar char="○"/>
            </a:pPr>
            <a:r>
              <a:rPr lang="en" dirty="0"/>
              <a:t>Resource </a:t>
            </a:r>
            <a:r>
              <a:rPr lang="en" dirty="0" err="1"/>
              <a:t>Preallocation</a:t>
            </a:r>
            <a:r>
              <a:rPr lang="en" dirty="0"/>
              <a:t> (failing fast)</a:t>
            </a:r>
            <a:endParaRPr dirty="0"/>
          </a:p>
          <a:p>
            <a:pPr marL="1371600" lvl="2" indent="-317500" algn="l" rtl="0">
              <a:spcBef>
                <a:spcPts val="0"/>
              </a:spcBef>
              <a:spcAft>
                <a:spcPts val="0"/>
              </a:spcAft>
              <a:buSzPts val="1400"/>
              <a:buChar char="■"/>
            </a:pPr>
            <a:r>
              <a:rPr lang="en" dirty="0"/>
              <a:t>E.g., Apache allocated all memory at startup, avoiding malloc() failures in the middle  </a:t>
            </a:r>
            <a:endParaRPr dirty="0"/>
          </a:p>
          <a:p>
            <a:pPr marL="914400" lvl="1" indent="-317500" algn="l" rtl="0">
              <a:spcBef>
                <a:spcPts val="0"/>
              </a:spcBef>
              <a:spcAft>
                <a:spcPts val="0"/>
              </a:spcAft>
              <a:buSzPts val="1400"/>
              <a:buChar char="○"/>
            </a:pPr>
            <a:r>
              <a:rPr lang="en" dirty="0"/>
              <a:t>Graceful Degradation (roll-forward)</a:t>
            </a:r>
            <a:endParaRPr dirty="0"/>
          </a:p>
          <a:p>
            <a:pPr marL="1371600" lvl="2" indent="-317500" algn="l" rtl="0">
              <a:spcBef>
                <a:spcPts val="0"/>
              </a:spcBef>
              <a:spcAft>
                <a:spcPts val="0"/>
              </a:spcAft>
              <a:buSzPts val="1400"/>
              <a:buChar char="■"/>
            </a:pPr>
            <a:r>
              <a:rPr lang="en" dirty="0"/>
              <a:t>E.g., Apache continues service without logging if log file corrupted. </a:t>
            </a:r>
            <a:endParaRPr dirty="0"/>
          </a:p>
          <a:p>
            <a:pPr marL="914400" lvl="1" indent="-317500" algn="l" rtl="0">
              <a:spcBef>
                <a:spcPts val="0"/>
              </a:spcBef>
              <a:spcAft>
                <a:spcPts val="0"/>
              </a:spcAft>
              <a:buSzPts val="1400"/>
              <a:buChar char="○"/>
            </a:pPr>
            <a:r>
              <a:rPr lang="en" dirty="0"/>
              <a:t>Selective Retry </a:t>
            </a:r>
            <a:endParaRPr dirty="0"/>
          </a:p>
          <a:p>
            <a:pPr marL="1371600" lvl="2" indent="-317500" algn="l" rtl="0">
              <a:spcBef>
                <a:spcPts val="0"/>
              </a:spcBef>
              <a:spcAft>
                <a:spcPts val="0"/>
              </a:spcAft>
              <a:buSzPts val="1400"/>
              <a:buChar char="■"/>
            </a:pPr>
            <a:r>
              <a:rPr lang="en" dirty="0"/>
              <a:t>E.g., ls retry malloc() errors. </a:t>
            </a:r>
            <a:endParaRPr dirty="0"/>
          </a:p>
          <a:p>
            <a:pPr marL="914400" lvl="1" indent="-317500" algn="l" rtl="0">
              <a:spcBef>
                <a:spcPts val="0"/>
              </a:spcBef>
              <a:spcAft>
                <a:spcPts val="0"/>
              </a:spcAft>
              <a:buSzPts val="1400"/>
              <a:buChar char="○"/>
            </a:pPr>
            <a:r>
              <a:rPr lang="en" dirty="0"/>
              <a:t>Process pools</a:t>
            </a:r>
            <a:endParaRPr dirty="0"/>
          </a:p>
          <a:p>
            <a:pPr marL="1371600" lvl="2" indent="-317500" algn="l" rtl="0">
              <a:spcBef>
                <a:spcPts val="0"/>
              </a:spcBef>
              <a:spcAft>
                <a:spcPts val="0"/>
              </a:spcAft>
              <a:buSzPts val="1400"/>
              <a:buChar char="■"/>
            </a:pPr>
            <a:r>
              <a:rPr lang="en" dirty="0"/>
              <a:t>E.g., MySQL use</a:t>
            </a:r>
            <a:r>
              <a:rPr lang="en-US" altLang="zh-CN" dirty="0"/>
              <a:t>s</a:t>
            </a:r>
            <a:r>
              <a:rPr lang="en" dirty="0"/>
              <a:t> a pool of child processes. </a:t>
            </a:r>
            <a:endParaRPr dirty="0"/>
          </a:p>
          <a:p>
            <a:pPr marL="0" lvl="0" indent="0" algn="l" rtl="0">
              <a:spcBef>
                <a:spcPts val="1200"/>
              </a:spcBef>
              <a:spcAft>
                <a:spcPts val="12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74" name="Google Shape;7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74650" algn="l" rtl="0">
              <a:spcBef>
                <a:spcPts val="0"/>
              </a:spcBef>
              <a:spcAft>
                <a:spcPts val="0"/>
              </a:spcAft>
              <a:buClr>
                <a:srgbClr val="000000"/>
              </a:buClr>
              <a:buSzPts val="2300"/>
              <a:buChar char="●"/>
            </a:pPr>
            <a:r>
              <a:rPr lang="en" sz="2300">
                <a:solidFill>
                  <a:srgbClr val="000000"/>
                </a:solidFill>
              </a:rPr>
              <a:t>Motivation</a:t>
            </a:r>
            <a:endParaRPr sz="2300">
              <a:solidFill>
                <a:srgbClr val="000000"/>
              </a:solidFill>
            </a:endParaRPr>
          </a:p>
          <a:p>
            <a:pPr marL="457200" lvl="0" indent="-374650" algn="l" rtl="0">
              <a:spcBef>
                <a:spcPts val="0"/>
              </a:spcBef>
              <a:spcAft>
                <a:spcPts val="0"/>
              </a:spcAft>
              <a:buClr>
                <a:srgbClr val="666666"/>
              </a:buClr>
              <a:buSzPts val="2300"/>
              <a:buChar char="●"/>
            </a:pPr>
            <a:r>
              <a:rPr lang="en" sz="2300">
                <a:solidFill>
                  <a:srgbClr val="666666"/>
                </a:solidFill>
              </a:rPr>
              <a:t>Learn from other fields</a:t>
            </a:r>
            <a:endParaRPr sz="2300">
              <a:solidFill>
                <a:srgbClr val="666666"/>
              </a:solidFill>
            </a:endParaRPr>
          </a:p>
          <a:p>
            <a:pPr marL="457200" lvl="0" indent="-374650" algn="l" rtl="0">
              <a:spcBef>
                <a:spcPts val="0"/>
              </a:spcBef>
              <a:spcAft>
                <a:spcPts val="0"/>
              </a:spcAft>
              <a:buClr>
                <a:srgbClr val="666666"/>
              </a:buClr>
              <a:buSzPts val="2300"/>
              <a:buChar char="●"/>
            </a:pPr>
            <a:r>
              <a:rPr lang="en" sz="2300">
                <a:solidFill>
                  <a:srgbClr val="666666"/>
                </a:solidFill>
              </a:rPr>
              <a:t>Case study: six ROC techniques</a:t>
            </a:r>
            <a:endParaRPr sz="2300">
              <a:solidFill>
                <a:srgbClr val="66666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Help Operator with Diagnosis</a:t>
            </a:r>
            <a:endParaRPr/>
          </a:p>
          <a:p>
            <a:pPr marL="0" lvl="0" indent="0" algn="l" rtl="0">
              <a:spcBef>
                <a:spcPts val="0"/>
              </a:spcBef>
              <a:spcAft>
                <a:spcPts val="0"/>
              </a:spcAft>
              <a:buNone/>
            </a:pPr>
            <a:endParaRPr/>
          </a:p>
        </p:txBody>
      </p:sp>
      <p:sp>
        <p:nvSpPr>
          <p:cNvPr id="279" name="Google Shape;279;p43"/>
          <p:cNvSpPr txBox="1">
            <a:spLocks noGrp="1"/>
          </p:cNvSpPr>
          <p:nvPr>
            <p:ph type="body" idx="1"/>
          </p:nvPr>
        </p:nvSpPr>
        <p:spPr>
          <a:xfrm>
            <a:off x="311700" y="1152475"/>
            <a:ext cx="8520600" cy="3714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Root-cause analysis to suggest possible fault points</a:t>
            </a:r>
            <a:r>
              <a:rPr lang="zh-CN" altLang="en-US" dirty="0"/>
              <a:t> </a:t>
            </a:r>
            <a:r>
              <a:rPr lang="en-US" altLang="zh-CN" dirty="0"/>
              <a:t>in</a:t>
            </a:r>
            <a:r>
              <a:rPr lang="zh-CN" altLang="en-US" dirty="0"/>
              <a:t> </a:t>
            </a:r>
            <a:r>
              <a:rPr lang="en-US" altLang="zh-CN" dirty="0"/>
              <a:t>large</a:t>
            </a:r>
            <a:r>
              <a:rPr lang="zh-CN" altLang="en-US" dirty="0"/>
              <a:t> </a:t>
            </a:r>
            <a:r>
              <a:rPr lang="en-US" altLang="zh-CN" dirty="0"/>
              <a:t>IT</a:t>
            </a:r>
            <a:r>
              <a:rPr lang="zh-CN" altLang="en-US" dirty="0"/>
              <a:t> </a:t>
            </a:r>
            <a:r>
              <a:rPr lang="en-US" altLang="zh-CN" dirty="0"/>
              <a:t>services</a:t>
            </a:r>
            <a:endParaRPr dirty="0"/>
          </a:p>
          <a:p>
            <a:pPr marL="914400" lvl="1" indent="-317500" algn="l" rtl="0">
              <a:spcBef>
                <a:spcPts val="0"/>
              </a:spcBef>
              <a:spcAft>
                <a:spcPts val="0"/>
              </a:spcAft>
              <a:buSzPts val="1400"/>
              <a:buChar char="○"/>
            </a:pPr>
            <a:r>
              <a:rPr lang="en" dirty="0"/>
              <a:t>Thousands of redundant processes</a:t>
            </a:r>
            <a:endParaRPr dirty="0"/>
          </a:p>
          <a:p>
            <a:pPr marL="914400" lvl="1" indent="-317500" algn="l" rtl="0">
              <a:spcBef>
                <a:spcPts val="0"/>
              </a:spcBef>
              <a:spcAft>
                <a:spcPts val="0"/>
              </a:spcAft>
              <a:buSzPts val="1400"/>
              <a:buChar char="○"/>
            </a:pPr>
            <a:r>
              <a:rPr lang="en" dirty="0"/>
              <a:t>Track resource dependencies of all requests</a:t>
            </a:r>
            <a:endParaRPr dirty="0"/>
          </a:p>
          <a:p>
            <a:pPr marL="914400" lvl="1" indent="-317500" algn="l" rtl="0">
              <a:spcBef>
                <a:spcPts val="0"/>
              </a:spcBef>
              <a:spcAft>
                <a:spcPts val="0"/>
              </a:spcAft>
              <a:buSzPts val="1400"/>
              <a:buChar char="○"/>
            </a:pPr>
            <a:r>
              <a:rPr lang="en" dirty="0"/>
              <a:t>I</a:t>
            </a:r>
            <a:r>
              <a:rPr lang="en" sz="1400" dirty="0"/>
              <a:t>solate faulty components</a:t>
            </a:r>
            <a:endParaRPr sz="1400" dirty="0"/>
          </a:p>
          <a:p>
            <a:pPr marL="457200" lvl="0" indent="0" algn="l" rtl="0">
              <a:lnSpc>
                <a:spcPct val="100000"/>
              </a:lnSpc>
              <a:spcBef>
                <a:spcPts val="0"/>
              </a:spcBef>
              <a:spcAft>
                <a:spcPts val="0"/>
              </a:spcAft>
              <a:buNone/>
            </a:pPr>
            <a:endParaRPr dirty="0"/>
          </a:p>
          <a:p>
            <a:pPr marL="457200" lvl="0" indent="-342900" algn="l" rtl="0">
              <a:spcBef>
                <a:spcPts val="0"/>
              </a:spcBef>
              <a:spcAft>
                <a:spcPts val="0"/>
              </a:spcAft>
              <a:buSzPts val="1800"/>
              <a:buChar char="●"/>
            </a:pPr>
            <a:r>
              <a:rPr lang="en" dirty="0"/>
              <a:t>Example: Pinpoint </a:t>
            </a:r>
            <a:endParaRPr dirty="0"/>
          </a:p>
          <a:p>
            <a:pPr marL="914400" lvl="1" indent="-317500" algn="l" rtl="0">
              <a:spcBef>
                <a:spcPts val="0"/>
              </a:spcBef>
              <a:spcAft>
                <a:spcPts val="0"/>
              </a:spcAft>
              <a:buSzPts val="1400"/>
              <a:buChar char="○"/>
            </a:pPr>
            <a:r>
              <a:rPr lang="en" dirty="0"/>
              <a:t>J2EE (framework for building web applications)</a:t>
            </a:r>
            <a:endParaRPr dirty="0"/>
          </a:p>
          <a:p>
            <a:pPr marL="914400" lvl="1" indent="-317500" algn="l" rtl="0">
              <a:spcBef>
                <a:spcPts val="0"/>
              </a:spcBef>
              <a:spcAft>
                <a:spcPts val="0"/>
              </a:spcAft>
              <a:buSzPts val="1400"/>
              <a:buChar char="○"/>
            </a:pPr>
            <a:r>
              <a:rPr lang="en" dirty="0"/>
              <a:t>Added monitoring to J2EE to trace each request with </a:t>
            </a:r>
            <a:endParaRPr dirty="0"/>
          </a:p>
          <a:p>
            <a:pPr marL="1371600" lvl="2" indent="-317500" algn="l" rtl="0">
              <a:spcBef>
                <a:spcPts val="0"/>
              </a:spcBef>
              <a:spcAft>
                <a:spcPts val="0"/>
              </a:spcAft>
              <a:buSzPts val="1400"/>
              <a:buChar char="■"/>
            </a:pPr>
            <a:r>
              <a:rPr lang="en" dirty="0"/>
              <a:t>which instances of modules it uses. </a:t>
            </a:r>
            <a:endParaRPr dirty="0"/>
          </a:p>
          <a:p>
            <a:pPr marL="1371600" lvl="2" indent="-317500" algn="l" rtl="0">
              <a:spcBef>
                <a:spcPts val="0"/>
              </a:spcBef>
              <a:spcAft>
                <a:spcPts val="0"/>
              </a:spcAft>
              <a:buSzPts val="1400"/>
              <a:buChar char="■"/>
            </a:pPr>
            <a:r>
              <a:rPr lang="en" dirty="0"/>
              <a:t>success/failure info.</a:t>
            </a:r>
            <a:endParaRPr dirty="0"/>
          </a:p>
          <a:p>
            <a:pPr marL="914400" lvl="1" indent="-317500" algn="l" rtl="0">
              <a:spcBef>
                <a:spcPts val="0"/>
              </a:spcBef>
              <a:spcAft>
                <a:spcPts val="0"/>
              </a:spcAft>
              <a:buSzPts val="1400"/>
              <a:buChar char="○"/>
            </a:pPr>
            <a:r>
              <a:rPr lang="en" dirty="0"/>
              <a:t>Find modules used only in failed requests, but not successful requests. </a:t>
            </a:r>
            <a:endParaRPr dirty="0"/>
          </a:p>
          <a:p>
            <a:pPr marL="914400" lvl="1" indent="-317500" algn="l" rtl="0">
              <a:spcBef>
                <a:spcPts val="0"/>
              </a:spcBef>
              <a:spcAft>
                <a:spcPts val="0"/>
              </a:spcAft>
              <a:buSzPts val="1400"/>
              <a:buChar char="○"/>
            </a:pPr>
            <a:r>
              <a:rPr lang="en" dirty="0"/>
              <a:t>Limitations: </a:t>
            </a:r>
            <a:endParaRPr dirty="0"/>
          </a:p>
          <a:p>
            <a:pPr marL="1371600" marR="0" lvl="2" indent="-317500" algn="l" rtl="0">
              <a:lnSpc>
                <a:spcPct val="115000"/>
              </a:lnSpc>
              <a:spcBef>
                <a:spcPts val="0"/>
              </a:spcBef>
              <a:spcAft>
                <a:spcPts val="0"/>
              </a:spcAft>
              <a:buSzPts val="1400"/>
              <a:buChar char="■"/>
            </a:pPr>
            <a:r>
              <a:rPr lang="en" dirty="0"/>
              <a:t>cannot distinguish between tightly coupled components	</a:t>
            </a:r>
            <a:endParaRPr dirty="0"/>
          </a:p>
          <a:p>
            <a:pPr marL="1371600" lvl="2" indent="-317500" algn="l" rtl="0">
              <a:spcBef>
                <a:spcPts val="0"/>
              </a:spcBef>
              <a:spcAft>
                <a:spcPts val="0"/>
              </a:spcAft>
              <a:buSzPts val="1400"/>
              <a:buChar char="■"/>
            </a:pPr>
            <a:r>
              <a:rPr lang="en" dirty="0"/>
              <a:t>probably a latent error, faults that corrupt state and affect subsequent requests. </a:t>
            </a:r>
            <a:endParaRPr dirty="0"/>
          </a:p>
          <a:p>
            <a:pPr marL="0" lvl="0" indent="0" algn="l" rtl="0">
              <a:spcBef>
                <a:spcPts val="1200"/>
              </a:spcBef>
              <a:spcAft>
                <a:spcPts val="1200"/>
              </a:spcAft>
              <a:buNone/>
            </a:pPr>
            <a:endParaRPr dirty="0"/>
          </a:p>
        </p:txBody>
      </p:sp>
      <p:sp>
        <p:nvSpPr>
          <p:cNvPr id="280" name="Google Shape;280;p43"/>
          <p:cNvSpPr txBox="1"/>
          <p:nvPr/>
        </p:nvSpPr>
        <p:spPr>
          <a:xfrm>
            <a:off x="3182200" y="4943650"/>
            <a:ext cx="6667500" cy="2154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630"/>
              </a:spcBef>
              <a:spcAft>
                <a:spcPts val="0"/>
              </a:spcAft>
              <a:buNone/>
            </a:pPr>
            <a:r>
              <a:rPr lang="en" sz="1000"/>
              <a:t>Source: Chen, M., E.. Pinpoint: Problem Determination in Large, Dynamic, Internet Services. DSN 2002.</a:t>
            </a:r>
            <a:endParaRPr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Help Operator with Diagnosis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86" name="Google Shape;286;p44"/>
          <p:cNvSpPr txBox="1">
            <a:spLocks noGrp="1"/>
          </p:cNvSpPr>
          <p:nvPr>
            <p:ph type="body" idx="1"/>
          </p:nvPr>
        </p:nvSpPr>
        <p:spPr>
          <a:xfrm>
            <a:off x="311700" y="1152475"/>
            <a:ext cx="8520600" cy="244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development in 20 years:</a:t>
            </a:r>
            <a:endParaRPr/>
          </a:p>
          <a:p>
            <a:pPr marL="457200" lvl="0" indent="-342900" algn="l" rtl="0">
              <a:spcBef>
                <a:spcPts val="1200"/>
              </a:spcBef>
              <a:spcAft>
                <a:spcPts val="0"/>
              </a:spcAft>
              <a:buSzPts val="1800"/>
              <a:buChar char="●"/>
            </a:pPr>
            <a:r>
              <a:rPr lang="en"/>
              <a:t>Trace large scale systems</a:t>
            </a:r>
            <a:endParaRPr/>
          </a:p>
          <a:p>
            <a:pPr marL="914400" lvl="1" indent="-317500" algn="l" rtl="0">
              <a:spcBef>
                <a:spcPts val="0"/>
              </a:spcBef>
              <a:spcAft>
                <a:spcPts val="0"/>
              </a:spcAft>
              <a:buSzPts val="1400"/>
              <a:buChar char="○"/>
            </a:pPr>
            <a:r>
              <a:rPr lang="en"/>
              <a:t>more complex when not limit to a specific layer or application</a:t>
            </a:r>
            <a:endParaRPr/>
          </a:p>
          <a:p>
            <a:pPr marL="914400" lvl="1" indent="-317500" algn="l" rtl="0">
              <a:spcBef>
                <a:spcPts val="0"/>
              </a:spcBef>
              <a:spcAft>
                <a:spcPts val="0"/>
              </a:spcAft>
              <a:buSzPts val="1400"/>
              <a:buChar char="○"/>
            </a:pPr>
            <a:r>
              <a:rPr lang="en"/>
              <a:t>web server, database, cache, DNS, etc.  (E.g., Xtrace)</a:t>
            </a:r>
            <a:endParaRPr/>
          </a:p>
          <a:p>
            <a:pPr marL="457200" lvl="0" indent="-342900" algn="l" rtl="0">
              <a:spcBef>
                <a:spcPts val="0"/>
              </a:spcBef>
              <a:spcAft>
                <a:spcPts val="0"/>
              </a:spcAft>
              <a:buSzPts val="1800"/>
              <a:buChar char="●"/>
            </a:pPr>
            <a:r>
              <a:rPr lang="en"/>
              <a:t>Log enhancement</a:t>
            </a:r>
            <a:endParaRPr/>
          </a:p>
          <a:p>
            <a:pPr marL="457200" lvl="0" indent="-342900" algn="l" rtl="0">
              <a:spcBef>
                <a:spcPts val="0"/>
              </a:spcBef>
              <a:spcAft>
                <a:spcPts val="0"/>
              </a:spcAft>
              <a:buSzPts val="1800"/>
              <a:buChar char="●"/>
            </a:pPr>
            <a:r>
              <a:rPr lang="en"/>
              <a:t>Identifying the root cause</a:t>
            </a:r>
            <a:endParaRPr/>
          </a:p>
          <a:p>
            <a:pPr marL="914400" lvl="1" indent="-317500" algn="l" rtl="0">
              <a:spcBef>
                <a:spcPts val="0"/>
              </a:spcBef>
              <a:spcAft>
                <a:spcPts val="0"/>
              </a:spcAft>
              <a:buSzPts val="1400"/>
              <a:buChar char="○"/>
            </a:pPr>
            <a:r>
              <a:rPr lang="en"/>
              <a:t>Traditional techniques: program slicing, delta execution, etc.</a:t>
            </a:r>
            <a:endParaRPr/>
          </a:p>
          <a:p>
            <a:pPr marL="914400" lvl="0" indent="0" algn="l" rtl="0">
              <a:spcBef>
                <a:spcPts val="1200"/>
              </a:spcBef>
              <a:spcAft>
                <a:spcPts val="120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 Fine Grained Partitioning and Recursive Restartability</a:t>
            </a:r>
            <a:endParaRPr sz="2400"/>
          </a:p>
        </p:txBody>
      </p:sp>
      <p:sp>
        <p:nvSpPr>
          <p:cNvPr id="292" name="Google Shape;292;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Assumption: Reboot is an effective and efficient workaround. </a:t>
            </a:r>
            <a:endParaRPr/>
          </a:p>
          <a:p>
            <a:pPr marL="457200" lvl="0" indent="-342900" algn="l" rtl="0">
              <a:spcBef>
                <a:spcPts val="0"/>
              </a:spcBef>
              <a:spcAft>
                <a:spcPts val="0"/>
              </a:spcAft>
              <a:buSzPts val="1800"/>
              <a:buChar char="●"/>
            </a:pPr>
            <a:r>
              <a:rPr lang="en"/>
              <a:t>Do not tolerate full restarts</a:t>
            </a:r>
            <a:endParaRPr/>
          </a:p>
          <a:p>
            <a:pPr marL="914400" lvl="1" indent="-317500" algn="l" rtl="0">
              <a:spcBef>
                <a:spcPts val="0"/>
              </a:spcBef>
              <a:spcAft>
                <a:spcPts val="0"/>
              </a:spcAft>
              <a:buSzPts val="1400"/>
              <a:buChar char="○"/>
            </a:pPr>
            <a:r>
              <a:rPr lang="en"/>
              <a:t>long downtimes and potential data loss</a:t>
            </a:r>
            <a:endParaRPr/>
          </a:p>
          <a:p>
            <a:pPr marL="457200" lvl="0" indent="-342900" algn="l" rtl="0">
              <a:spcBef>
                <a:spcPts val="0"/>
              </a:spcBef>
              <a:spcAft>
                <a:spcPts val="0"/>
              </a:spcAft>
              <a:buSzPts val="1800"/>
              <a:buChar char="●"/>
            </a:pPr>
            <a:r>
              <a:rPr lang="en"/>
              <a:t>Fine Grained Partitioning:</a:t>
            </a:r>
            <a:endParaRPr/>
          </a:p>
          <a:p>
            <a:pPr marL="914400" lvl="1" indent="-317500" algn="l" rtl="0">
              <a:spcBef>
                <a:spcPts val="0"/>
              </a:spcBef>
              <a:spcAft>
                <a:spcPts val="0"/>
              </a:spcAft>
              <a:buSzPts val="1400"/>
              <a:buChar char="○"/>
            </a:pPr>
            <a:r>
              <a:rPr lang="en"/>
              <a:t>partial restarts, faster than a full reboot. </a:t>
            </a:r>
            <a:endParaRPr/>
          </a:p>
          <a:p>
            <a:pPr marL="457200" lvl="0" indent="-342900" algn="l" rtl="0">
              <a:spcBef>
                <a:spcPts val="0"/>
              </a:spcBef>
              <a:spcAft>
                <a:spcPts val="0"/>
              </a:spcAft>
              <a:buSzPts val="1800"/>
              <a:buChar char="●"/>
            </a:pPr>
            <a:r>
              <a:rPr lang="en"/>
              <a:t>Recursive Recovery </a:t>
            </a:r>
            <a:endParaRPr/>
          </a:p>
          <a:p>
            <a:pPr marL="914400" lvl="1" indent="-317500" algn="l" rtl="0">
              <a:spcBef>
                <a:spcPts val="0"/>
              </a:spcBef>
              <a:spcAft>
                <a:spcPts val="0"/>
              </a:spcAft>
              <a:buSzPts val="1400"/>
              <a:buChar char="○"/>
            </a:pPr>
            <a:r>
              <a:rPr lang="en"/>
              <a:t>identify failed component, restart the entire subtree </a:t>
            </a:r>
            <a:endParaRPr/>
          </a:p>
          <a:p>
            <a:pPr marL="914400" lvl="1" indent="-317500" algn="l" rtl="0">
              <a:spcBef>
                <a:spcPts val="0"/>
              </a:spcBef>
              <a:spcAft>
                <a:spcPts val="0"/>
              </a:spcAft>
              <a:buSzPts val="1400"/>
              <a:buChar char="○"/>
            </a:pPr>
            <a:r>
              <a:rPr lang="en"/>
              <a:t>retry at a higher level</a:t>
            </a:r>
            <a:endParaRPr/>
          </a:p>
          <a:p>
            <a:pPr marL="457200" lvl="0" indent="0" algn="l" rtl="0">
              <a:spcBef>
                <a:spcPts val="1200"/>
              </a:spcBef>
              <a:spcAft>
                <a:spcPts val="1200"/>
              </a:spcAft>
              <a:buNone/>
            </a:pPr>
            <a:endParaRPr/>
          </a:p>
        </p:txBody>
      </p:sp>
      <p:sp>
        <p:nvSpPr>
          <p:cNvPr id="293" name="Google Shape;293;p45"/>
          <p:cNvSpPr txBox="1"/>
          <p:nvPr/>
        </p:nvSpPr>
        <p:spPr>
          <a:xfrm>
            <a:off x="4572000" y="4703625"/>
            <a:ext cx="4663500" cy="41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600"/>
              <a:buFont typeface="Comic Sans MS"/>
              <a:buNone/>
            </a:pPr>
            <a:r>
              <a:rPr lang="en" sz="1100">
                <a:solidFill>
                  <a:schemeClr val="dk1"/>
                </a:solidFill>
              </a:rPr>
              <a:t>Source: G. Candea and A. Fox, “Recursive Restartability: Turing the Reboot Sledgehammer into a scalpel,” </a:t>
            </a:r>
            <a:r>
              <a:rPr lang="en" sz="1100" i="1">
                <a:solidFill>
                  <a:schemeClr val="dk1"/>
                </a:solidFill>
              </a:rPr>
              <a:t>HotOS-VIII</a:t>
            </a:r>
            <a:r>
              <a:rPr lang="en" sz="1100">
                <a:solidFill>
                  <a:schemeClr val="dk1"/>
                </a:solidFill>
              </a:rPr>
              <a:t>, May 2001 </a:t>
            </a:r>
            <a:endParaRPr sz="1100">
              <a:solidFill>
                <a:schemeClr val="dk1"/>
              </a:solidFill>
            </a:endParaRPr>
          </a:p>
          <a:p>
            <a:pPr marL="0" lvl="0" indent="0" algn="l" rtl="0">
              <a:spcBef>
                <a:spcPts val="0"/>
              </a:spcBef>
              <a:spcAft>
                <a:spcPts val="0"/>
              </a:spcAft>
              <a:buNone/>
            </a:pPr>
            <a:endParaRPr sz="1100"/>
          </a:p>
        </p:txBody>
      </p:sp>
      <p:pic>
        <p:nvPicPr>
          <p:cNvPr id="294" name="Google Shape;294;p45"/>
          <p:cNvPicPr preferRelativeResize="0"/>
          <p:nvPr/>
        </p:nvPicPr>
        <p:blipFill>
          <a:blip r:embed="rId3">
            <a:alphaModFix/>
          </a:blip>
          <a:stretch>
            <a:fillRect/>
          </a:stretch>
        </p:blipFill>
        <p:spPr>
          <a:xfrm>
            <a:off x="7163275" y="1988749"/>
            <a:ext cx="1890450" cy="1823700"/>
          </a:xfrm>
          <a:prstGeom prst="rect">
            <a:avLst/>
          </a:prstGeom>
          <a:noFill/>
          <a:ln>
            <a:noFill/>
          </a:ln>
        </p:spPr>
      </p:pic>
      <p:sp>
        <p:nvSpPr>
          <p:cNvPr id="295" name="Google Shape;295;p45"/>
          <p:cNvSpPr txBox="1"/>
          <p:nvPr/>
        </p:nvSpPr>
        <p:spPr>
          <a:xfrm>
            <a:off x="7606375" y="3812450"/>
            <a:ext cx="1403100" cy="3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 restart tree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t> Fine Grained Partitioning and Recursive Restartability</a:t>
            </a:r>
            <a:endParaRPr sz="2400"/>
          </a:p>
          <a:p>
            <a:pPr marL="0" lvl="0" indent="0" algn="l" rtl="0">
              <a:spcBef>
                <a:spcPts val="0"/>
              </a:spcBef>
              <a:spcAft>
                <a:spcPts val="0"/>
              </a:spcAft>
              <a:buNone/>
            </a:pPr>
            <a:endParaRPr/>
          </a:p>
        </p:txBody>
      </p:sp>
      <p:sp>
        <p:nvSpPr>
          <p:cNvPr id="301" name="Google Shape;301;p46"/>
          <p:cNvSpPr txBox="1">
            <a:spLocks noGrp="1"/>
          </p:cNvSpPr>
          <p:nvPr>
            <p:ph type="body" idx="1"/>
          </p:nvPr>
        </p:nvSpPr>
        <p:spPr>
          <a:xfrm>
            <a:off x="83100" y="1152475"/>
            <a:ext cx="67308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Example: Mercury satellite ground station</a:t>
            </a:r>
            <a:endParaRPr/>
          </a:p>
          <a:p>
            <a:pPr marL="914400" lvl="1" indent="-317500" algn="l" rtl="0">
              <a:spcBef>
                <a:spcPts val="0"/>
              </a:spcBef>
              <a:spcAft>
                <a:spcPts val="0"/>
              </a:spcAft>
              <a:buSzPts val="1400"/>
              <a:buChar char="○"/>
            </a:pPr>
            <a:r>
              <a:rPr lang="en"/>
              <a:t>Target: 100% availability of the ground station during the critical period when the satellite passes overhead. </a:t>
            </a:r>
            <a:endParaRPr/>
          </a:p>
          <a:p>
            <a:pPr marL="914400" lvl="1" indent="-317500" algn="l" rtl="0">
              <a:spcBef>
                <a:spcPts val="0"/>
              </a:spcBef>
              <a:spcAft>
                <a:spcPts val="0"/>
              </a:spcAft>
              <a:buSzPts val="1400"/>
              <a:buChar char="○"/>
            </a:pPr>
            <a:r>
              <a:rPr lang="en"/>
              <a:t>Importance of partitioning:</a:t>
            </a:r>
            <a:endParaRPr/>
          </a:p>
          <a:p>
            <a:pPr marL="1371600" lvl="2" indent="-317500" algn="l" rtl="0">
              <a:spcBef>
                <a:spcPts val="0"/>
              </a:spcBef>
              <a:spcAft>
                <a:spcPts val="0"/>
              </a:spcAft>
              <a:buSzPts val="1400"/>
              <a:buChar char="■"/>
            </a:pPr>
            <a:r>
              <a:rPr lang="en"/>
              <a:t>Split fedr(failed often, recovered quickly) and pbcom (failed infrequently, recovered slowly)</a:t>
            </a:r>
            <a:endParaRPr/>
          </a:p>
          <a:p>
            <a:pPr marL="1371600" lvl="2" indent="-317500" algn="l" rtl="0">
              <a:spcBef>
                <a:spcPts val="0"/>
              </a:spcBef>
              <a:spcAft>
                <a:spcPts val="0"/>
              </a:spcAft>
              <a:buSzPts val="1400"/>
              <a:buChar char="■"/>
            </a:pPr>
            <a:r>
              <a:rPr lang="en"/>
              <a:t>six-fold reduction in recovery time </a:t>
            </a:r>
            <a:endParaRPr/>
          </a:p>
          <a:p>
            <a:pPr marL="914400" lvl="1" indent="-317500" algn="l" rtl="0">
              <a:spcBef>
                <a:spcPts val="1000"/>
              </a:spcBef>
              <a:spcAft>
                <a:spcPts val="0"/>
              </a:spcAft>
              <a:buSzPts val="1400"/>
              <a:buChar char="○"/>
            </a:pPr>
            <a:r>
              <a:rPr lang="en"/>
              <a:t>Nonlinear return: </a:t>
            </a:r>
            <a:endParaRPr/>
          </a:p>
          <a:p>
            <a:pPr marL="1371600" lvl="2" indent="-317500" algn="l" rtl="0">
              <a:spcBef>
                <a:spcPts val="0"/>
              </a:spcBef>
              <a:spcAft>
                <a:spcPts val="0"/>
              </a:spcAft>
              <a:buSzPts val="1400"/>
              <a:buChar char="■"/>
            </a:pPr>
            <a:r>
              <a:rPr lang="en"/>
              <a:t>Downtime during satellite passes is very expensive</a:t>
            </a:r>
            <a:endParaRPr/>
          </a:p>
          <a:p>
            <a:pPr marL="1371600" lvl="2" indent="-317500" algn="l" rtl="0">
              <a:spcBef>
                <a:spcPts val="0"/>
              </a:spcBef>
              <a:spcAft>
                <a:spcPts val="0"/>
              </a:spcAft>
              <a:buSzPts val="1400"/>
              <a:buChar char="■"/>
            </a:pPr>
            <a:r>
              <a:rPr lang="en"/>
              <a:t>large MTTF vs.  fast recovery during satellite pass </a:t>
            </a:r>
            <a:endParaRPr/>
          </a:p>
          <a:p>
            <a:pPr marL="0" lvl="0" indent="0" algn="l" rtl="0">
              <a:spcBef>
                <a:spcPts val="1200"/>
              </a:spcBef>
              <a:spcAft>
                <a:spcPts val="1200"/>
              </a:spcAft>
              <a:buNone/>
            </a:pPr>
            <a:endParaRPr/>
          </a:p>
        </p:txBody>
      </p:sp>
      <p:pic>
        <p:nvPicPr>
          <p:cNvPr id="302" name="Google Shape;302;p46"/>
          <p:cNvPicPr preferRelativeResize="0"/>
          <p:nvPr/>
        </p:nvPicPr>
        <p:blipFill>
          <a:blip r:embed="rId3">
            <a:alphaModFix/>
          </a:blip>
          <a:stretch>
            <a:fillRect/>
          </a:stretch>
        </p:blipFill>
        <p:spPr>
          <a:xfrm>
            <a:off x="7042500" y="2033549"/>
            <a:ext cx="1890450" cy="1823700"/>
          </a:xfrm>
          <a:prstGeom prst="rect">
            <a:avLst/>
          </a:prstGeom>
          <a:noFill/>
          <a:ln>
            <a:noFill/>
          </a:ln>
        </p:spPr>
      </p:pic>
      <p:sp>
        <p:nvSpPr>
          <p:cNvPr id="303" name="Google Shape;303;p46"/>
          <p:cNvSpPr txBox="1"/>
          <p:nvPr/>
        </p:nvSpPr>
        <p:spPr>
          <a:xfrm>
            <a:off x="4572000" y="4703625"/>
            <a:ext cx="4663500" cy="41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rPr>
              <a:t>Source: G. Candea and A. Fox, “Recursive Restartability: Turing the Reboot Sledgehammer into a scalpel,” </a:t>
            </a:r>
            <a:r>
              <a:rPr lang="en" sz="1100" i="1">
                <a:solidFill>
                  <a:schemeClr val="dk1"/>
                </a:solidFill>
              </a:rPr>
              <a:t>HotOS-VIII</a:t>
            </a:r>
            <a:r>
              <a:rPr lang="en" sz="1100">
                <a:solidFill>
                  <a:schemeClr val="dk1"/>
                </a:solidFill>
              </a:rPr>
              <a:t>, May 2001 </a:t>
            </a:r>
            <a:endParaRPr sz="1100">
              <a:solidFill>
                <a:schemeClr val="dk1"/>
              </a:solidFill>
            </a:endParaRPr>
          </a:p>
          <a:p>
            <a:pPr marL="0" lvl="0" indent="0" algn="l" rtl="0">
              <a:spcBef>
                <a:spcPts val="0"/>
              </a:spcBef>
              <a:spcAft>
                <a:spcPts val="0"/>
              </a:spcAft>
              <a:buNone/>
            </a:pPr>
            <a:endParaRPr sz="1100"/>
          </a:p>
        </p:txBody>
      </p:sp>
      <p:sp>
        <p:nvSpPr>
          <p:cNvPr id="304" name="Google Shape;304;p46"/>
          <p:cNvSpPr txBox="1"/>
          <p:nvPr/>
        </p:nvSpPr>
        <p:spPr>
          <a:xfrm>
            <a:off x="7393475" y="2908025"/>
            <a:ext cx="682200" cy="104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Reversible Systems for Operators</a:t>
            </a:r>
            <a:endParaRPr/>
          </a:p>
          <a:p>
            <a:pPr marL="0" lvl="0" indent="0" algn="l" rtl="0">
              <a:spcBef>
                <a:spcPts val="0"/>
              </a:spcBef>
              <a:spcAft>
                <a:spcPts val="0"/>
              </a:spcAft>
              <a:buNone/>
            </a:pPr>
            <a:endParaRPr/>
          </a:p>
        </p:txBody>
      </p:sp>
      <p:sp>
        <p:nvSpPr>
          <p:cNvPr id="310" name="Google Shape;310;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SzPts val="1400"/>
              <a:buChar char="●"/>
            </a:pPr>
            <a:r>
              <a:rPr lang="en" sz="1600">
                <a:solidFill>
                  <a:schemeClr val="dk1"/>
                </a:solidFill>
              </a:rPr>
              <a:t>Operator error is the leading cause of dependability problems. </a:t>
            </a:r>
            <a:endParaRPr sz="1600">
              <a:solidFill>
                <a:schemeClr val="dk1"/>
              </a:solidFill>
            </a:endParaRPr>
          </a:p>
          <a:p>
            <a:pPr marL="457200" lvl="0" indent="-317500" algn="l" rtl="0">
              <a:spcBef>
                <a:spcPts val="0"/>
              </a:spcBef>
              <a:spcAft>
                <a:spcPts val="0"/>
              </a:spcAft>
              <a:buSzPts val="1400"/>
              <a:buChar char="●"/>
            </a:pPr>
            <a:r>
              <a:rPr lang="en" sz="1600">
                <a:solidFill>
                  <a:schemeClr val="dk1"/>
                </a:solidFill>
              </a:rPr>
              <a:t>How to "recover" from operator's error? </a:t>
            </a:r>
            <a:endParaRPr sz="1600">
              <a:solidFill>
                <a:schemeClr val="dk1"/>
              </a:solidFill>
            </a:endParaRPr>
          </a:p>
          <a:p>
            <a:pPr marL="914400" lvl="1" indent="-292100" algn="l" rtl="0">
              <a:spcBef>
                <a:spcPts val="0"/>
              </a:spcBef>
              <a:spcAft>
                <a:spcPts val="0"/>
              </a:spcAft>
              <a:buSzPts val="1000"/>
              <a:buChar char="○"/>
            </a:pPr>
            <a:r>
              <a:rPr lang="en" sz="1600">
                <a:solidFill>
                  <a:schemeClr val="dk1"/>
                </a:solidFill>
              </a:rPr>
              <a:t>an Undo layer: a forgiving environment for operators. </a:t>
            </a:r>
            <a:endParaRPr sz="1600">
              <a:solidFill>
                <a:schemeClr val="dk1"/>
              </a:solidFill>
            </a:endParaRPr>
          </a:p>
          <a:p>
            <a:pPr marL="457200" lvl="0" indent="-317500" algn="l" rtl="0">
              <a:spcBef>
                <a:spcPts val="0"/>
              </a:spcBef>
              <a:spcAft>
                <a:spcPts val="0"/>
              </a:spcAft>
              <a:buSzPts val="1400"/>
              <a:buChar char="●"/>
            </a:pPr>
            <a:r>
              <a:rPr lang="en" sz="1600">
                <a:solidFill>
                  <a:schemeClr val="dk1"/>
                </a:solidFill>
              </a:rPr>
              <a:t>Two goals:</a:t>
            </a:r>
            <a:endParaRPr sz="1600">
              <a:solidFill>
                <a:schemeClr val="dk1"/>
              </a:solidFill>
            </a:endParaRPr>
          </a:p>
          <a:p>
            <a:pPr marL="914400" lvl="1" indent="-292100" algn="l" rtl="0">
              <a:spcBef>
                <a:spcPts val="0"/>
              </a:spcBef>
              <a:spcAft>
                <a:spcPts val="0"/>
              </a:spcAft>
              <a:buSzPts val="1000"/>
              <a:buChar char="○"/>
            </a:pPr>
            <a:r>
              <a:rPr lang="en" sz="1600">
                <a:solidFill>
                  <a:schemeClr val="dk1"/>
                </a:solidFill>
              </a:rPr>
              <a:t>recover from their inevitable mistakes</a:t>
            </a:r>
            <a:endParaRPr sz="1600">
              <a:solidFill>
                <a:schemeClr val="dk1"/>
              </a:solidFill>
            </a:endParaRPr>
          </a:p>
          <a:p>
            <a:pPr marL="914400" lvl="1" indent="-330200" algn="l" rtl="0">
              <a:spcBef>
                <a:spcPts val="0"/>
              </a:spcBef>
              <a:spcAft>
                <a:spcPts val="0"/>
              </a:spcAft>
              <a:buClr>
                <a:schemeClr val="dk1"/>
              </a:buClr>
              <a:buSzPts val="1600"/>
              <a:buChar char="○"/>
            </a:pPr>
            <a:r>
              <a:rPr lang="en" sz="1600">
                <a:solidFill>
                  <a:schemeClr val="dk1"/>
                </a:solidFill>
              </a:rPr>
              <a:t>retroactively repair latent errors that went undetected until too late</a:t>
            </a:r>
            <a:endParaRPr sz="1600">
              <a:solidFill>
                <a:schemeClr val="dk1"/>
              </a:solidFill>
            </a:endParaRPr>
          </a:p>
          <a:p>
            <a:pPr marL="457200" lvl="0" indent="-317500" algn="l" rtl="0">
              <a:spcBef>
                <a:spcPts val="1000"/>
              </a:spcBef>
              <a:spcAft>
                <a:spcPts val="0"/>
              </a:spcAft>
              <a:buSzPts val="1400"/>
              <a:buChar char="●"/>
            </a:pPr>
            <a:r>
              <a:rPr lang="en" sz="1600">
                <a:solidFill>
                  <a:schemeClr val="dk1"/>
                </a:solidFill>
              </a:rPr>
              <a:t>Case study: Undoable Email System </a:t>
            </a:r>
            <a:endParaRPr sz="1600">
              <a:solidFill>
                <a:schemeClr val="dk1"/>
              </a:solidFill>
            </a:endParaRPr>
          </a:p>
          <a:p>
            <a:pPr marL="457200" lvl="0" indent="0" algn="l" rtl="0">
              <a:spcBef>
                <a:spcPts val="1200"/>
              </a:spcBef>
              <a:spcAft>
                <a:spcPts val="1200"/>
              </a:spcAft>
              <a:buNone/>
            </a:pPr>
            <a:endParaRPr sz="1400"/>
          </a:p>
        </p:txBody>
      </p:sp>
      <p:sp>
        <p:nvSpPr>
          <p:cNvPr id="311" name="Google Shape;311;p47"/>
          <p:cNvSpPr txBox="1"/>
          <p:nvPr/>
        </p:nvSpPr>
        <p:spPr>
          <a:xfrm>
            <a:off x="1657300" y="4856025"/>
            <a:ext cx="7456500" cy="276900"/>
          </a:xfrm>
          <a:prstGeom prst="rect">
            <a:avLst/>
          </a:prstGeom>
          <a:noFill/>
          <a:ln>
            <a:noFill/>
          </a:ln>
          <a:effectLst>
            <a:outerShdw blurRad="63500" dist="107763" dir="2700000">
              <a:schemeClr val="lt2"/>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Comic Sans MS"/>
              <a:buNone/>
            </a:pPr>
            <a:r>
              <a:rPr lang="en" sz="1200">
                <a:solidFill>
                  <a:schemeClr val="dk1"/>
                </a:solidFill>
              </a:rPr>
              <a:t>Source: A. Brown. Rewind, Repair, Replay: Three R's to Dependability. SIGOPS European Workshop,2002.</a:t>
            </a:r>
            <a:endParaRPr sz="12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Reversible Systems for Operators</a:t>
            </a:r>
            <a:endParaRPr/>
          </a:p>
          <a:p>
            <a:pPr marL="0" lvl="0" indent="0" algn="l" rtl="0">
              <a:spcBef>
                <a:spcPts val="0"/>
              </a:spcBef>
              <a:spcAft>
                <a:spcPts val="0"/>
              </a:spcAft>
              <a:buNone/>
            </a:pPr>
            <a:endParaRPr/>
          </a:p>
        </p:txBody>
      </p:sp>
      <p:sp>
        <p:nvSpPr>
          <p:cNvPr id="317" name="Google Shape;317;p48"/>
          <p:cNvSpPr txBox="1">
            <a:spLocks noGrp="1"/>
          </p:cNvSpPr>
          <p:nvPr>
            <p:ph type="body" idx="1"/>
          </p:nvPr>
        </p:nvSpPr>
        <p:spPr>
          <a:xfrm>
            <a:off x="311700" y="1152475"/>
            <a:ext cx="8520600" cy="3947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solidFill>
                  <a:schemeClr val="dk1"/>
                </a:solidFill>
              </a:rPr>
              <a:t>Three R’s for recovery</a:t>
            </a:r>
            <a:endParaRPr sz="1600">
              <a:solidFill>
                <a:schemeClr val="dk1"/>
              </a:solidFill>
            </a:endParaRPr>
          </a:p>
          <a:p>
            <a:pPr marL="914400" lvl="1" indent="-330200" algn="l" rtl="0">
              <a:spcBef>
                <a:spcPts val="0"/>
              </a:spcBef>
              <a:spcAft>
                <a:spcPts val="0"/>
              </a:spcAft>
              <a:buSzPts val="1600"/>
              <a:buChar char="○"/>
            </a:pPr>
            <a:r>
              <a:rPr lang="en" sz="1600">
                <a:solidFill>
                  <a:srgbClr val="FF0000"/>
                </a:solidFill>
              </a:rPr>
              <a:t>Rewind</a:t>
            </a:r>
            <a:r>
              <a:rPr lang="en" sz="1600">
                <a:solidFill>
                  <a:schemeClr val="dk1"/>
                </a:solidFill>
              </a:rPr>
              <a:t>: roll all system state backwards in time</a:t>
            </a:r>
            <a:endParaRPr sz="1600">
              <a:solidFill>
                <a:schemeClr val="dk1"/>
              </a:solidFill>
            </a:endParaRPr>
          </a:p>
          <a:p>
            <a:pPr marL="914400" lvl="1" indent="-330200" algn="l" rtl="0">
              <a:spcBef>
                <a:spcPts val="0"/>
              </a:spcBef>
              <a:spcAft>
                <a:spcPts val="0"/>
              </a:spcAft>
              <a:buSzPts val="1600"/>
              <a:buChar char="○"/>
            </a:pPr>
            <a:r>
              <a:rPr lang="en" sz="1600">
                <a:solidFill>
                  <a:srgbClr val="FF0000"/>
                </a:solidFill>
              </a:rPr>
              <a:t>Repair</a:t>
            </a:r>
            <a:r>
              <a:rPr lang="en" sz="1600">
                <a:solidFill>
                  <a:schemeClr val="dk1"/>
                </a:solidFill>
              </a:rPr>
              <a:t>: change system to prevent failure</a:t>
            </a:r>
            <a:endParaRPr sz="1600">
              <a:solidFill>
                <a:schemeClr val="dk1"/>
              </a:solidFill>
            </a:endParaRPr>
          </a:p>
          <a:p>
            <a:pPr marL="1371600" lvl="2" indent="-330200" algn="l" rtl="0">
              <a:spcBef>
                <a:spcPts val="0"/>
              </a:spcBef>
              <a:spcAft>
                <a:spcPts val="0"/>
              </a:spcAft>
              <a:buSzPts val="1600"/>
              <a:buChar char="■"/>
            </a:pPr>
            <a:r>
              <a:rPr lang="en" sz="1600">
                <a:solidFill>
                  <a:schemeClr val="dk1"/>
                </a:solidFill>
              </a:rPr>
              <a:t>e.g., fix latent error, install preventative patch</a:t>
            </a:r>
            <a:endParaRPr sz="1600">
              <a:solidFill>
                <a:schemeClr val="dk1"/>
              </a:solidFill>
            </a:endParaRPr>
          </a:p>
          <a:p>
            <a:pPr marL="914400" lvl="1" indent="-330200" algn="l" rtl="0">
              <a:spcBef>
                <a:spcPts val="0"/>
              </a:spcBef>
              <a:spcAft>
                <a:spcPts val="0"/>
              </a:spcAft>
              <a:buSzPts val="1600"/>
              <a:buChar char="○"/>
            </a:pPr>
            <a:r>
              <a:rPr lang="en" sz="1600">
                <a:solidFill>
                  <a:srgbClr val="FF0000"/>
                </a:solidFill>
              </a:rPr>
              <a:t>Replay</a:t>
            </a:r>
            <a:r>
              <a:rPr lang="en" sz="1600">
                <a:solidFill>
                  <a:schemeClr val="dk1"/>
                </a:solidFill>
              </a:rPr>
              <a:t>: roll system state forward, replaying user interactions lost during rewind</a:t>
            </a:r>
            <a:endParaRPr sz="1600">
              <a:solidFill>
                <a:schemeClr val="dk1"/>
              </a:solidFill>
            </a:endParaRPr>
          </a:p>
          <a:p>
            <a:pPr marL="0" lvl="0" indent="0" algn="l" rtl="0">
              <a:spcBef>
                <a:spcPts val="0"/>
              </a:spcBef>
              <a:spcAft>
                <a:spcPts val="1200"/>
              </a:spcAft>
              <a:buNone/>
            </a:pPr>
            <a:endParaRPr sz="15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Reversible Systems for Operators</a:t>
            </a:r>
            <a:endParaRPr/>
          </a:p>
          <a:p>
            <a:pPr marL="0" lvl="0" indent="0" algn="l" rtl="0">
              <a:spcBef>
                <a:spcPts val="0"/>
              </a:spcBef>
              <a:spcAft>
                <a:spcPts val="0"/>
              </a:spcAft>
              <a:buNone/>
            </a:pPr>
            <a:endParaRPr/>
          </a:p>
        </p:txBody>
      </p:sp>
      <p:sp>
        <p:nvSpPr>
          <p:cNvPr id="323" name="Google Shape;323;p49"/>
          <p:cNvSpPr txBox="1">
            <a:spLocks noGrp="1"/>
          </p:cNvSpPr>
          <p:nvPr>
            <p:ph type="body" idx="1"/>
          </p:nvPr>
        </p:nvSpPr>
        <p:spPr>
          <a:xfrm>
            <a:off x="311700" y="1152475"/>
            <a:ext cx="8520600" cy="3947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solidFill>
                  <a:schemeClr val="dk1"/>
                </a:solidFill>
              </a:rPr>
              <a:t>Three R’s for recovery</a:t>
            </a:r>
            <a:endParaRPr sz="1600">
              <a:solidFill>
                <a:schemeClr val="dk1"/>
              </a:solidFill>
            </a:endParaRPr>
          </a:p>
          <a:p>
            <a:pPr marL="914400" lvl="1" indent="-330200" algn="l" rtl="0">
              <a:spcBef>
                <a:spcPts val="0"/>
              </a:spcBef>
              <a:spcAft>
                <a:spcPts val="0"/>
              </a:spcAft>
              <a:buSzPts val="1600"/>
              <a:buChar char="○"/>
            </a:pPr>
            <a:r>
              <a:rPr lang="en" sz="1600">
                <a:solidFill>
                  <a:srgbClr val="FF0000"/>
                </a:solidFill>
              </a:rPr>
              <a:t>Rewind</a:t>
            </a:r>
            <a:r>
              <a:rPr lang="en" sz="1600">
                <a:solidFill>
                  <a:schemeClr val="dk1"/>
                </a:solidFill>
              </a:rPr>
              <a:t>: roll all system state backwards in time</a:t>
            </a:r>
            <a:endParaRPr sz="1600">
              <a:solidFill>
                <a:schemeClr val="dk1"/>
              </a:solidFill>
            </a:endParaRPr>
          </a:p>
          <a:p>
            <a:pPr marL="914400" lvl="1" indent="-330200" algn="l" rtl="0">
              <a:spcBef>
                <a:spcPts val="0"/>
              </a:spcBef>
              <a:spcAft>
                <a:spcPts val="0"/>
              </a:spcAft>
              <a:buSzPts val="1600"/>
              <a:buChar char="○"/>
            </a:pPr>
            <a:r>
              <a:rPr lang="en" sz="1600">
                <a:solidFill>
                  <a:srgbClr val="FF0000"/>
                </a:solidFill>
              </a:rPr>
              <a:t>Repair</a:t>
            </a:r>
            <a:r>
              <a:rPr lang="en" sz="1600">
                <a:solidFill>
                  <a:schemeClr val="dk1"/>
                </a:solidFill>
              </a:rPr>
              <a:t>: change system to prevent failure</a:t>
            </a:r>
            <a:endParaRPr sz="1600">
              <a:solidFill>
                <a:schemeClr val="dk1"/>
              </a:solidFill>
            </a:endParaRPr>
          </a:p>
          <a:p>
            <a:pPr marL="1371600" lvl="2" indent="-330200" algn="l" rtl="0">
              <a:spcBef>
                <a:spcPts val="0"/>
              </a:spcBef>
              <a:spcAft>
                <a:spcPts val="0"/>
              </a:spcAft>
              <a:buSzPts val="1600"/>
              <a:buChar char="■"/>
            </a:pPr>
            <a:r>
              <a:rPr lang="en" sz="1600">
                <a:solidFill>
                  <a:schemeClr val="dk1"/>
                </a:solidFill>
              </a:rPr>
              <a:t>e.g., fix latent error, install preventative patch</a:t>
            </a:r>
            <a:endParaRPr sz="1600">
              <a:solidFill>
                <a:schemeClr val="dk1"/>
              </a:solidFill>
            </a:endParaRPr>
          </a:p>
          <a:p>
            <a:pPr marL="914400" lvl="1" indent="-330200" algn="l" rtl="0">
              <a:spcBef>
                <a:spcPts val="0"/>
              </a:spcBef>
              <a:spcAft>
                <a:spcPts val="0"/>
              </a:spcAft>
              <a:buSzPts val="1600"/>
              <a:buChar char="○"/>
            </a:pPr>
            <a:r>
              <a:rPr lang="en" sz="1600">
                <a:solidFill>
                  <a:srgbClr val="FF0000"/>
                </a:solidFill>
              </a:rPr>
              <a:t>Replay</a:t>
            </a:r>
            <a:r>
              <a:rPr lang="en" sz="1600">
                <a:solidFill>
                  <a:schemeClr val="dk1"/>
                </a:solidFill>
              </a:rPr>
              <a:t>: roll system state forward, replaying user interactions lost during rewind</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Example of Retroactive repair</a:t>
            </a:r>
            <a:endParaRPr sz="1600">
              <a:solidFill>
                <a:schemeClr val="dk1"/>
              </a:solidFill>
            </a:endParaRPr>
          </a:p>
          <a:p>
            <a:pPr marL="914400" lvl="1" indent="-323850" algn="l" rtl="0">
              <a:spcBef>
                <a:spcPts val="0"/>
              </a:spcBef>
              <a:spcAft>
                <a:spcPts val="0"/>
              </a:spcAft>
              <a:buClr>
                <a:schemeClr val="dk1"/>
              </a:buClr>
              <a:buSzPts val="1500"/>
              <a:buChar char="○"/>
            </a:pPr>
            <a:r>
              <a:rPr lang="en" sz="1500">
                <a:solidFill>
                  <a:schemeClr val="dk1"/>
                </a:solidFill>
              </a:rPr>
              <a:t>mitigate virus/spam attacks</a:t>
            </a:r>
            <a:endParaRPr sz="1500">
              <a:solidFill>
                <a:schemeClr val="dk1"/>
              </a:solidFill>
            </a:endParaRPr>
          </a:p>
          <a:p>
            <a:pPr marL="914400" lvl="1" indent="-323850" algn="l" rtl="0">
              <a:spcBef>
                <a:spcPts val="0"/>
              </a:spcBef>
              <a:spcAft>
                <a:spcPts val="0"/>
              </a:spcAft>
              <a:buSzPts val="1500"/>
              <a:buChar char="○"/>
            </a:pPr>
            <a:r>
              <a:rPr lang="en" sz="1500">
                <a:solidFill>
                  <a:schemeClr val="dk1"/>
                </a:solidFill>
              </a:rPr>
              <a:t>retroactively install virus/spam filter on email server</a:t>
            </a:r>
            <a:endParaRPr sz="1500">
              <a:solidFill>
                <a:schemeClr val="dk1"/>
              </a:solidFill>
            </a:endParaRPr>
          </a:p>
          <a:p>
            <a:pPr marL="914400" lvl="1" indent="-323850" algn="l" rtl="0">
              <a:spcBef>
                <a:spcPts val="0"/>
              </a:spcBef>
              <a:spcAft>
                <a:spcPts val="0"/>
              </a:spcAft>
              <a:buSzPts val="1500"/>
              <a:buChar char="○"/>
            </a:pPr>
            <a:r>
              <a:rPr lang="en" sz="1500">
                <a:solidFill>
                  <a:schemeClr val="dk1"/>
                </a:solidFill>
              </a:rPr>
              <a:t>effects are squashed on replay</a:t>
            </a:r>
            <a:endParaRPr sz="1500">
              <a:solidFill>
                <a:schemeClr val="dk1"/>
              </a:solidFill>
            </a:endParaRPr>
          </a:p>
          <a:p>
            <a:pPr marL="457200" lvl="0" indent="-330200" algn="l" rtl="0">
              <a:spcBef>
                <a:spcPts val="0"/>
              </a:spcBef>
              <a:spcAft>
                <a:spcPts val="0"/>
              </a:spcAft>
              <a:buSzPts val="1600"/>
              <a:buChar char="●"/>
            </a:pPr>
            <a:r>
              <a:rPr lang="en" sz="1600"/>
              <a:t>Other example use cases:</a:t>
            </a:r>
            <a:endParaRPr sz="1600"/>
          </a:p>
          <a:p>
            <a:pPr marL="914400" lvl="1" indent="-330200" algn="l" rtl="0">
              <a:spcBef>
                <a:spcPts val="0"/>
              </a:spcBef>
              <a:spcAft>
                <a:spcPts val="0"/>
              </a:spcAft>
              <a:buSzPts val="1600"/>
              <a:buChar char="○"/>
            </a:pPr>
            <a:r>
              <a:rPr lang="en" sz="1600"/>
              <a:t>a</a:t>
            </a:r>
            <a:r>
              <a:rPr lang="en" sz="1500"/>
              <a:t>ccidental deletion of user mailboxes, mail corruption when redistributing user mailboxes to balance load, buggy software upgrades. </a:t>
            </a:r>
            <a:endParaRPr sz="15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Undo layer for email system</a:t>
            </a:r>
            <a:endParaRPr/>
          </a:p>
        </p:txBody>
      </p:sp>
      <p:sp>
        <p:nvSpPr>
          <p:cNvPr id="329" name="Google Shape;329;p50"/>
          <p:cNvSpPr txBox="1">
            <a:spLocks noGrp="1"/>
          </p:cNvSpPr>
          <p:nvPr>
            <p:ph type="body" idx="1"/>
          </p:nvPr>
        </p:nvSpPr>
        <p:spPr>
          <a:xfrm>
            <a:off x="311700" y="1152475"/>
            <a:ext cx="4670400" cy="3886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solidFill>
                  <a:schemeClr val="dk1"/>
                </a:solidFill>
              </a:rPr>
              <a:t>A proxy layer</a:t>
            </a:r>
            <a:endParaRPr sz="1600">
              <a:solidFill>
                <a:schemeClr val="dk1"/>
              </a:solidFill>
            </a:endParaRPr>
          </a:p>
          <a:p>
            <a:pPr marL="914400" lvl="1" indent="-330200" algn="l" rtl="0">
              <a:spcBef>
                <a:spcPts val="0"/>
              </a:spcBef>
              <a:spcAft>
                <a:spcPts val="0"/>
              </a:spcAft>
              <a:buClr>
                <a:schemeClr val="dk1"/>
              </a:buClr>
              <a:buSzPts val="1600"/>
              <a:buChar char="○"/>
            </a:pPr>
            <a:r>
              <a:rPr lang="en" sz="1600">
                <a:solidFill>
                  <a:schemeClr val="dk1"/>
                </a:solidFill>
              </a:rPr>
              <a:t>log mail delivery and user interactions</a:t>
            </a:r>
            <a:endParaRPr sz="1600">
              <a:solidFill>
                <a:schemeClr val="dk1"/>
              </a:solidFill>
            </a:endParaRPr>
          </a:p>
          <a:p>
            <a:pPr marL="457200" lvl="0" indent="-330200" algn="l" rtl="0">
              <a:spcBef>
                <a:spcPts val="0"/>
              </a:spcBef>
              <a:spcAft>
                <a:spcPts val="0"/>
              </a:spcAft>
              <a:buSzPts val="1600"/>
              <a:buChar char="●"/>
            </a:pPr>
            <a:r>
              <a:rPr lang="en" sz="1600">
                <a:solidFill>
                  <a:schemeClr val="dk1"/>
                </a:solidFill>
              </a:rPr>
              <a:t>A non-overwriting storage layer </a:t>
            </a:r>
            <a:endParaRPr sz="1600">
              <a:solidFill>
                <a:schemeClr val="dk1"/>
              </a:solidFill>
            </a:endParaRPr>
          </a:p>
          <a:p>
            <a:pPr marL="914400" lvl="1" indent="-330200" algn="l" rtl="0">
              <a:spcBef>
                <a:spcPts val="0"/>
              </a:spcBef>
              <a:spcAft>
                <a:spcPts val="0"/>
              </a:spcAft>
              <a:buSzPts val="1600"/>
              <a:buChar char="○"/>
            </a:pPr>
            <a:r>
              <a:rPr lang="en" sz="1600">
                <a:solidFill>
                  <a:schemeClr val="dk1"/>
                </a:solidFill>
              </a:rPr>
              <a:t>snapshot/versioning sys</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SzPts val="1600"/>
              <a:buChar char="●"/>
            </a:pPr>
            <a:r>
              <a:rPr lang="en" sz="1600">
                <a:solidFill>
                  <a:schemeClr val="dk1"/>
                </a:solidFill>
              </a:rPr>
              <a:t>Handling externalized state</a:t>
            </a:r>
            <a:endParaRPr sz="1600">
              <a:solidFill>
                <a:schemeClr val="dk1"/>
              </a:solidFill>
            </a:endParaRPr>
          </a:p>
          <a:p>
            <a:pPr marL="914400" lvl="1" indent="-330200" algn="l" rtl="0">
              <a:spcBef>
                <a:spcPts val="0"/>
              </a:spcBef>
              <a:spcAft>
                <a:spcPts val="0"/>
              </a:spcAft>
              <a:buSzPts val="1600"/>
              <a:buChar char="○"/>
            </a:pPr>
            <a:r>
              <a:rPr lang="en" sz="1600">
                <a:solidFill>
                  <a:schemeClr val="dk1"/>
                </a:solidFill>
              </a:rPr>
              <a:t>E.g., undo deletes an already-read email message</a:t>
            </a:r>
            <a:endParaRPr sz="1600">
              <a:solidFill>
                <a:schemeClr val="dk1"/>
              </a:solidFill>
            </a:endParaRPr>
          </a:p>
          <a:p>
            <a:pPr marL="914400" lvl="1" indent="-330200" algn="l" rtl="0">
              <a:spcBef>
                <a:spcPts val="0"/>
              </a:spcBef>
              <a:spcAft>
                <a:spcPts val="0"/>
              </a:spcAft>
              <a:buSzPts val="1600"/>
              <a:buChar char="○"/>
            </a:pPr>
            <a:r>
              <a:rPr lang="en" sz="1600">
                <a:solidFill>
                  <a:schemeClr val="dk1"/>
                </a:solidFill>
              </a:rPr>
              <a:t>issuing compensating actions</a:t>
            </a:r>
            <a:endParaRPr sz="1600">
              <a:solidFill>
                <a:schemeClr val="dk1"/>
              </a:solidFill>
            </a:endParaRPr>
          </a:p>
          <a:p>
            <a:pPr marL="457200" lvl="0" indent="-330200" algn="l" rtl="0">
              <a:spcBef>
                <a:spcPts val="1000"/>
              </a:spcBef>
              <a:spcAft>
                <a:spcPts val="0"/>
              </a:spcAft>
              <a:buSzPts val="1600"/>
              <a:buChar char="●"/>
            </a:pPr>
            <a:r>
              <a:rPr lang="en" sz="1600">
                <a:solidFill>
                  <a:schemeClr val="dk1"/>
                </a:solidFill>
              </a:rPr>
              <a:t>Storage overhead:</a:t>
            </a:r>
            <a:endParaRPr sz="1600">
              <a:solidFill>
                <a:schemeClr val="dk1"/>
              </a:solidFill>
            </a:endParaRPr>
          </a:p>
          <a:p>
            <a:pPr marL="914400" lvl="1" indent="-330200" algn="l" rtl="0">
              <a:spcBef>
                <a:spcPts val="0"/>
              </a:spcBef>
              <a:spcAft>
                <a:spcPts val="0"/>
              </a:spcAft>
              <a:buClr>
                <a:schemeClr val="dk1"/>
              </a:buClr>
              <a:buSzPts val="1600"/>
              <a:buChar char="○"/>
            </a:pPr>
            <a:r>
              <a:rPr lang="en" sz="1600">
                <a:solidFill>
                  <a:schemeClr val="dk1"/>
                </a:solidFill>
              </a:rPr>
              <a:t>120GB disk for 1K users/year -- $50</a:t>
            </a:r>
            <a:endParaRPr sz="1600">
              <a:solidFill>
                <a:schemeClr val="dk1"/>
              </a:solidFill>
            </a:endParaRPr>
          </a:p>
          <a:p>
            <a:pPr marL="457200" lvl="0" indent="0" algn="l" rtl="0">
              <a:spcBef>
                <a:spcPts val="1200"/>
              </a:spcBef>
              <a:spcAft>
                <a:spcPts val="1200"/>
              </a:spcAft>
              <a:buNone/>
            </a:pPr>
            <a:endParaRPr sz="1600"/>
          </a:p>
        </p:txBody>
      </p:sp>
      <p:pic>
        <p:nvPicPr>
          <p:cNvPr id="330" name="Google Shape;330;p50"/>
          <p:cNvPicPr preferRelativeResize="0"/>
          <p:nvPr/>
        </p:nvPicPr>
        <p:blipFill>
          <a:blip r:embed="rId3">
            <a:alphaModFix/>
          </a:blip>
          <a:stretch>
            <a:fillRect/>
          </a:stretch>
        </p:blipFill>
        <p:spPr>
          <a:xfrm>
            <a:off x="5188600" y="1707150"/>
            <a:ext cx="3777701" cy="2580249"/>
          </a:xfrm>
          <a:prstGeom prst="rect">
            <a:avLst/>
          </a:prstGeom>
          <a:noFill/>
          <a:ln>
            <a:noFill/>
          </a:ln>
        </p:spPr>
      </p:pic>
      <p:sp>
        <p:nvSpPr>
          <p:cNvPr id="331" name="Google Shape;331;p50"/>
          <p:cNvSpPr txBox="1"/>
          <p:nvPr/>
        </p:nvSpPr>
        <p:spPr>
          <a:xfrm>
            <a:off x="3015750" y="4860750"/>
            <a:ext cx="6299400" cy="261600"/>
          </a:xfrm>
          <a:prstGeom prst="rect">
            <a:avLst/>
          </a:prstGeom>
          <a:noFill/>
          <a:ln>
            <a:noFill/>
          </a:ln>
          <a:effectLst>
            <a:outerShdw blurRad="63500" dist="107763" dir="2700000">
              <a:schemeClr val="lt2"/>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Comic Sans MS"/>
              <a:buNone/>
            </a:pPr>
            <a:r>
              <a:rPr lang="en" sz="1100">
                <a:solidFill>
                  <a:schemeClr val="dk1"/>
                </a:solidFill>
              </a:rPr>
              <a:t>Source: A. Brown. Rewind, Repair, Replay: Three R's to Dependability. SIGOPS Workshop,2002.</a:t>
            </a:r>
            <a:endParaRPr sz="1100">
              <a:solidFill>
                <a:schemeClr val="dk1"/>
              </a:solidFill>
            </a:endParaRPr>
          </a:p>
        </p:txBody>
      </p:sp>
      <p:sp>
        <p:nvSpPr>
          <p:cNvPr id="332" name="Google Shape;332;p50"/>
          <p:cNvSpPr txBox="1"/>
          <p:nvPr/>
        </p:nvSpPr>
        <p:spPr>
          <a:xfrm>
            <a:off x="6368875" y="4211200"/>
            <a:ext cx="2264400" cy="3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t>Architecture of undo layer </a:t>
            </a:r>
            <a:endParaRPr sz="13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Reversible Systems for Operators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38" name="Google Shape;338;p51"/>
          <p:cNvSpPr txBox="1">
            <a:spLocks noGrp="1"/>
          </p:cNvSpPr>
          <p:nvPr>
            <p:ph type="body" idx="1"/>
          </p:nvPr>
        </p:nvSpPr>
        <p:spPr>
          <a:xfrm>
            <a:off x="311700" y="1152475"/>
            <a:ext cx="8520600" cy="244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works in 20 years:</a:t>
            </a:r>
            <a:endParaRPr/>
          </a:p>
          <a:p>
            <a:pPr marL="457200" lvl="0" indent="-342900" algn="l" rtl="0">
              <a:spcBef>
                <a:spcPts val="1200"/>
              </a:spcBef>
              <a:spcAft>
                <a:spcPts val="0"/>
              </a:spcAft>
              <a:buSzPts val="1800"/>
              <a:buChar char="●"/>
            </a:pPr>
            <a:r>
              <a:rPr lang="en"/>
              <a:t>Snapshot for file systems and database</a:t>
            </a:r>
            <a:endParaRPr/>
          </a:p>
          <a:p>
            <a:pPr marL="457200" lvl="0" indent="-342900" algn="l" rtl="0">
              <a:spcBef>
                <a:spcPts val="1000"/>
              </a:spcBef>
              <a:spcAft>
                <a:spcPts val="0"/>
              </a:spcAft>
              <a:buSzPts val="1800"/>
              <a:buChar char="●"/>
            </a:pPr>
            <a:r>
              <a:rPr lang="en"/>
              <a:t>Checkpoint rollback recovery not used that much </a:t>
            </a:r>
            <a:endParaRPr/>
          </a:p>
          <a:p>
            <a:pPr marL="914400" lvl="0" indent="0" algn="l" rtl="0">
              <a:spcBef>
                <a:spcPts val="1200"/>
              </a:spcBef>
              <a:spcAft>
                <a:spcPts val="120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Defense in Depth: ROC-1</a:t>
            </a:r>
            <a:endParaRPr/>
          </a:p>
        </p:txBody>
      </p:sp>
      <p:sp>
        <p:nvSpPr>
          <p:cNvPr id="344" name="Google Shape;344;p52"/>
          <p:cNvSpPr txBox="1">
            <a:spLocks noGrp="1"/>
          </p:cNvSpPr>
          <p:nvPr>
            <p:ph type="body" idx="1"/>
          </p:nvPr>
        </p:nvSpPr>
        <p:spPr>
          <a:xfrm>
            <a:off x="311700" y="1152475"/>
            <a:ext cx="8520600" cy="3705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600">
                <a:solidFill>
                  <a:schemeClr val="dk1"/>
                </a:solidFill>
              </a:rPr>
              <a:t>Defense in depth:  </a:t>
            </a:r>
            <a:endParaRPr sz="1600">
              <a:solidFill>
                <a:schemeClr val="dk1"/>
              </a:solidFill>
            </a:endParaRPr>
          </a:p>
          <a:p>
            <a:pPr marL="914400" lvl="1" indent="-317500" algn="l" rtl="0">
              <a:spcBef>
                <a:spcPts val="0"/>
              </a:spcBef>
              <a:spcAft>
                <a:spcPts val="0"/>
              </a:spcAft>
              <a:buSzPts val="1400"/>
              <a:buChar char="○"/>
            </a:pPr>
            <a:r>
              <a:rPr lang="en" sz="1600">
                <a:solidFill>
                  <a:schemeClr val="dk1"/>
                </a:solidFill>
              </a:rPr>
              <a:t>independent modules can provide backup defense </a:t>
            </a:r>
            <a:endParaRPr sz="1600">
              <a:solidFill>
                <a:schemeClr val="dk1"/>
              </a:solidFill>
            </a:endParaRPr>
          </a:p>
          <a:p>
            <a:pPr marL="914400" lvl="1" indent="-330200" algn="l" rtl="0">
              <a:spcBef>
                <a:spcPts val="0"/>
              </a:spcBef>
              <a:spcAft>
                <a:spcPts val="0"/>
              </a:spcAft>
              <a:buClr>
                <a:schemeClr val="dk1"/>
              </a:buClr>
              <a:buSzPts val="1600"/>
              <a:buChar char="○"/>
            </a:pPr>
            <a:r>
              <a:rPr lang="en" sz="1600">
                <a:solidFill>
                  <a:schemeClr val="dk1"/>
                </a:solidFill>
              </a:rPr>
              <a:t>Examples: firewalls from security; and error correction technique in disks. </a:t>
            </a:r>
            <a:endParaRPr sz="1600">
              <a:solidFill>
                <a:schemeClr val="dk1"/>
              </a:solidFill>
            </a:endParaRPr>
          </a:p>
          <a:p>
            <a:pPr marL="457200" lvl="0" indent="-330200" algn="l" rtl="0">
              <a:spcBef>
                <a:spcPts val="1000"/>
              </a:spcBef>
              <a:spcAft>
                <a:spcPts val="0"/>
              </a:spcAft>
              <a:buClr>
                <a:schemeClr val="dk1"/>
              </a:buClr>
              <a:buSzPts val="1600"/>
              <a:buChar char="●"/>
            </a:pPr>
            <a:r>
              <a:rPr lang="en" sz="1600">
                <a:solidFill>
                  <a:schemeClr val="dk1"/>
                </a:solidFill>
              </a:rPr>
              <a:t>Case study: The ROC-1 hardware prototype</a:t>
            </a:r>
            <a:endParaRPr sz="1600">
              <a:solidFill>
                <a:schemeClr val="dk1"/>
              </a:solidFill>
            </a:endParaRPr>
          </a:p>
          <a:p>
            <a:pPr marL="914400" lvl="1" indent="-330200" algn="l" rtl="0">
              <a:spcBef>
                <a:spcPts val="0"/>
              </a:spcBef>
              <a:spcAft>
                <a:spcPts val="0"/>
              </a:spcAft>
              <a:buClr>
                <a:schemeClr val="dk1"/>
              </a:buClr>
              <a:buSzPts val="1600"/>
              <a:buChar char="○"/>
            </a:pPr>
            <a:r>
              <a:rPr lang="en" sz="1600">
                <a:solidFill>
                  <a:schemeClr val="dk1"/>
                </a:solidFill>
              </a:rPr>
              <a:t>cluster composed of 64 custom-built nodes, called bricks</a:t>
            </a:r>
            <a:endParaRPr sz="1600">
              <a:solidFill>
                <a:schemeClr val="dk1"/>
              </a:solidFill>
            </a:endParaRPr>
          </a:p>
          <a:p>
            <a:pPr marL="914400" lvl="1" indent="-330200" algn="l" rtl="0">
              <a:spcBef>
                <a:spcPts val="0"/>
              </a:spcBef>
              <a:spcAft>
                <a:spcPts val="0"/>
              </a:spcAft>
              <a:buClr>
                <a:schemeClr val="dk1"/>
              </a:buClr>
              <a:buSzPts val="1600"/>
              <a:buChar char="○"/>
            </a:pPr>
            <a:r>
              <a:rPr lang="en" sz="1600">
                <a:solidFill>
                  <a:schemeClr val="dk1"/>
                </a:solidFill>
              </a:rPr>
              <a:t>each brick has a </a:t>
            </a:r>
            <a:r>
              <a:rPr lang="en" sz="1600" b="1">
                <a:solidFill>
                  <a:schemeClr val="dk1"/>
                </a:solidFill>
              </a:rPr>
              <a:t>diagnostic processor</a:t>
            </a:r>
            <a:r>
              <a:rPr lang="en" sz="1600">
                <a:solidFill>
                  <a:schemeClr val="dk1"/>
                </a:solidFill>
              </a:rPr>
              <a:t> (DP) with a separate network</a:t>
            </a:r>
            <a:endParaRPr sz="1600">
              <a:solidFill>
                <a:schemeClr val="dk1"/>
              </a:solidFill>
            </a:endParaRPr>
          </a:p>
          <a:p>
            <a:pPr marL="914400" lvl="1" indent="-330200" algn="l" rtl="0">
              <a:spcBef>
                <a:spcPts val="0"/>
              </a:spcBef>
              <a:spcAft>
                <a:spcPts val="0"/>
              </a:spcAft>
              <a:buClr>
                <a:schemeClr val="dk1"/>
              </a:buClr>
              <a:buSzPts val="1600"/>
              <a:buChar char="○"/>
            </a:pPr>
            <a:r>
              <a:rPr lang="en" sz="1600">
                <a:solidFill>
                  <a:schemeClr val="dk1"/>
                </a:solidFill>
              </a:rPr>
              <a:t>DP provides an independent mechanism </a:t>
            </a:r>
            <a:endParaRPr sz="1600">
              <a:solidFill>
                <a:schemeClr val="dk1"/>
              </a:solidFill>
            </a:endParaRPr>
          </a:p>
          <a:p>
            <a:pPr marL="1371600" lvl="2" indent="-330200" algn="l" rtl="0">
              <a:spcBef>
                <a:spcPts val="0"/>
              </a:spcBef>
              <a:spcAft>
                <a:spcPts val="0"/>
              </a:spcAft>
              <a:buClr>
                <a:schemeClr val="dk1"/>
              </a:buClr>
              <a:buSzPts val="1600"/>
              <a:buChar char="■"/>
            </a:pPr>
            <a:r>
              <a:rPr lang="en" sz="1600">
                <a:solidFill>
                  <a:schemeClr val="dk1"/>
                </a:solidFill>
              </a:rPr>
              <a:t>monitor nodes, isolate failed nodes, insert faults. </a:t>
            </a:r>
            <a:endParaRPr sz="1600">
              <a:solidFill>
                <a:schemeClr val="dk1"/>
              </a:solidFill>
            </a:endParaRPr>
          </a:p>
          <a:p>
            <a:pPr marL="914400" lvl="0" indent="0" algn="l" rtl="0">
              <a:spcBef>
                <a:spcPts val="1200"/>
              </a:spcBef>
              <a:spcAft>
                <a:spcPts val="0"/>
              </a:spcAft>
              <a:buNone/>
            </a:pPr>
            <a:endParaRPr sz="1100">
              <a:solidFill>
                <a:schemeClr val="dk1"/>
              </a:solidFill>
            </a:endParaRPr>
          </a:p>
          <a:p>
            <a:pPr marL="457200" lvl="0" indent="-330200" algn="l" rtl="0">
              <a:spcBef>
                <a:spcPts val="1200"/>
              </a:spcBef>
              <a:spcAft>
                <a:spcPts val="0"/>
              </a:spcAft>
              <a:buClr>
                <a:schemeClr val="dk1"/>
              </a:buClr>
              <a:buSzPts val="1600"/>
              <a:buChar char="●"/>
            </a:pPr>
            <a:r>
              <a:rPr lang="en" sz="1600">
                <a:solidFill>
                  <a:schemeClr val="dk1"/>
                </a:solidFill>
              </a:rPr>
              <a:t>The lesson is independent modules can provide backup defense that can improve reliability. </a:t>
            </a:r>
            <a:endParaRPr sz="1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Motivation</a:t>
            </a:r>
            <a:endParaRPr sz="2600"/>
          </a:p>
        </p:txBody>
      </p:sp>
      <p:sp>
        <p:nvSpPr>
          <p:cNvPr id="80" name="Google Shape;80;p17"/>
          <p:cNvSpPr txBox="1">
            <a:spLocks noGrp="1"/>
          </p:cNvSpPr>
          <p:nvPr>
            <p:ph type="body" idx="1"/>
          </p:nvPr>
        </p:nvSpPr>
        <p:spPr>
          <a:xfrm>
            <a:off x="311700" y="1152475"/>
            <a:ext cx="8206800" cy="34893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dirty="0">
                <a:solidFill>
                  <a:schemeClr val="dk1"/>
                </a:solidFill>
              </a:rPr>
              <a:t>Research of last 20 years</a:t>
            </a:r>
            <a:r>
              <a:rPr lang="zh-CN" altLang="en-US" dirty="0">
                <a:solidFill>
                  <a:schemeClr val="dk1"/>
                </a:solidFill>
              </a:rPr>
              <a:t> </a:t>
            </a:r>
            <a:r>
              <a:rPr lang="en-US" altLang="zh-CN" dirty="0">
                <a:solidFill>
                  <a:schemeClr val="dk1"/>
                </a:solidFill>
              </a:rPr>
              <a:t>(1982-2002)</a:t>
            </a:r>
            <a:r>
              <a:rPr lang="en" dirty="0">
                <a:solidFill>
                  <a:schemeClr val="dk1"/>
                </a:solidFill>
              </a:rPr>
              <a:t> neglects dependability</a:t>
            </a:r>
            <a:endParaRPr dirty="0">
              <a:solidFill>
                <a:schemeClr val="dk1"/>
              </a:solidFill>
            </a:endParaRPr>
          </a:p>
          <a:p>
            <a:pPr marL="457200" lvl="0" indent="-330200" algn="l" rtl="0">
              <a:lnSpc>
                <a:spcPct val="115000"/>
              </a:lnSpc>
              <a:spcBef>
                <a:spcPts val="1000"/>
              </a:spcBef>
              <a:spcAft>
                <a:spcPts val="0"/>
              </a:spcAft>
              <a:buClr>
                <a:schemeClr val="dk1"/>
              </a:buClr>
              <a:buSzPts val="1600"/>
              <a:buChar char="●"/>
            </a:pPr>
            <a:r>
              <a:rPr lang="en" sz="1600" dirty="0">
                <a:solidFill>
                  <a:schemeClr val="dk1"/>
                </a:solidFill>
              </a:rPr>
              <a:t>Goal #1 from research community (since first ASPLOS): </a:t>
            </a:r>
            <a:endParaRPr sz="1600" dirty="0">
              <a:solidFill>
                <a:schemeClr val="dk1"/>
              </a:solidFill>
            </a:endParaRPr>
          </a:p>
          <a:p>
            <a:pPr marL="914400" lvl="1" indent="-330200" algn="l" rtl="0">
              <a:lnSpc>
                <a:spcPct val="115000"/>
              </a:lnSpc>
              <a:spcBef>
                <a:spcPts val="0"/>
              </a:spcBef>
              <a:spcAft>
                <a:spcPts val="0"/>
              </a:spcAft>
              <a:buClr>
                <a:schemeClr val="dk1"/>
              </a:buClr>
              <a:buSzPts val="1600"/>
              <a:buChar char="○"/>
            </a:pPr>
            <a:r>
              <a:rPr lang="en" sz="1600" dirty="0">
                <a:solidFill>
                  <a:schemeClr val="dk1"/>
                </a:solidFill>
              </a:rPr>
              <a:t>Improve performance</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dirty="0">
                <a:solidFill>
                  <a:schemeClr val="dk1"/>
                </a:solidFill>
              </a:rPr>
              <a:t>Simplifying Assumptions:</a:t>
            </a:r>
            <a:endParaRPr sz="1600" dirty="0">
              <a:solidFill>
                <a:schemeClr val="dk1"/>
              </a:solidFill>
            </a:endParaRPr>
          </a:p>
          <a:p>
            <a:pPr marL="914400" lvl="1" indent="-330200" algn="l" rtl="0">
              <a:lnSpc>
                <a:spcPct val="115000"/>
              </a:lnSpc>
              <a:spcBef>
                <a:spcPts val="0"/>
              </a:spcBef>
              <a:spcAft>
                <a:spcPts val="0"/>
              </a:spcAft>
              <a:buClr>
                <a:schemeClr val="dk1"/>
              </a:buClr>
              <a:buSzPts val="1600"/>
              <a:buChar char="○"/>
            </a:pPr>
            <a:r>
              <a:rPr lang="en" sz="1600" dirty="0">
                <a:solidFill>
                  <a:schemeClr val="dk1"/>
                </a:solidFill>
              </a:rPr>
              <a:t>Software will eventually be bug free </a:t>
            </a:r>
            <a:endParaRPr sz="1600" dirty="0">
              <a:solidFill>
                <a:schemeClr val="dk1"/>
              </a:solidFill>
            </a:endParaRPr>
          </a:p>
          <a:p>
            <a:pPr marL="914400" lvl="1" indent="-330200" algn="l" rtl="0">
              <a:lnSpc>
                <a:spcPct val="115000"/>
              </a:lnSpc>
              <a:spcBef>
                <a:spcPts val="0"/>
              </a:spcBef>
              <a:spcAft>
                <a:spcPts val="0"/>
              </a:spcAft>
              <a:buClr>
                <a:schemeClr val="dk1"/>
              </a:buClr>
              <a:buSzPts val="1600"/>
              <a:buChar char="○"/>
            </a:pPr>
            <a:r>
              <a:rPr lang="en" sz="1600" dirty="0">
                <a:solidFill>
                  <a:schemeClr val="dk1"/>
                </a:solidFill>
              </a:rPr>
              <a:t>Hardware MTTF is already very large (~100 years)</a:t>
            </a:r>
            <a:endParaRPr sz="1600" dirty="0">
              <a:solidFill>
                <a:schemeClr val="dk1"/>
              </a:solidFill>
            </a:endParaRPr>
          </a:p>
          <a:p>
            <a:pPr marL="914400" lvl="1" indent="-330200" algn="l" rtl="0">
              <a:lnSpc>
                <a:spcPct val="115000"/>
              </a:lnSpc>
              <a:spcBef>
                <a:spcPts val="0"/>
              </a:spcBef>
              <a:spcAft>
                <a:spcPts val="0"/>
              </a:spcAft>
              <a:buClr>
                <a:schemeClr val="dk1"/>
              </a:buClr>
              <a:buSzPts val="1600"/>
              <a:buChar char="○"/>
            </a:pPr>
            <a:r>
              <a:rPr lang="en" sz="1600" dirty="0">
                <a:solidFill>
                  <a:schemeClr val="dk1"/>
                </a:solidFill>
              </a:rPr>
              <a:t>Maintenance costs irrelevant vs. Purchase price</a:t>
            </a:r>
            <a:endParaRPr sz="1600" dirty="0">
              <a:solidFill>
                <a:schemeClr val="dk1"/>
              </a:solidFill>
            </a:endParaRPr>
          </a:p>
          <a:p>
            <a:pPr marL="0" marR="0" lvl="0" indent="0" algn="l" rtl="0">
              <a:lnSpc>
                <a:spcPct val="115000"/>
              </a:lnSpc>
              <a:spcBef>
                <a:spcPts val="1000"/>
              </a:spcBef>
              <a:spcAft>
                <a:spcPts val="0"/>
              </a:spcAft>
              <a:buNone/>
            </a:pPr>
            <a:endParaRPr sz="1600" dirty="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work</a:t>
            </a:r>
            <a:endParaRPr/>
          </a:p>
        </p:txBody>
      </p:sp>
      <p:sp>
        <p:nvSpPr>
          <p:cNvPr id="350" name="Google Shape;350;p53"/>
          <p:cNvSpPr txBox="1">
            <a:spLocks noGrp="1"/>
          </p:cNvSpPr>
          <p:nvPr>
            <p:ph type="body" idx="1"/>
          </p:nvPr>
        </p:nvSpPr>
        <p:spPr>
          <a:xfrm>
            <a:off x="311700" y="1152475"/>
            <a:ext cx="8520600" cy="4252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Failure data collection, analysis, and publication </a:t>
            </a:r>
            <a:endParaRPr/>
          </a:p>
          <a:p>
            <a:pPr marL="457200" lvl="0" indent="-342900" algn="l" rtl="0">
              <a:spcBef>
                <a:spcPts val="0"/>
              </a:spcBef>
              <a:spcAft>
                <a:spcPts val="0"/>
              </a:spcAft>
              <a:buSzPts val="1800"/>
              <a:buChar char="●"/>
            </a:pPr>
            <a:r>
              <a:rPr lang="en"/>
              <a:t>Create/run recovery benchmarks </a:t>
            </a:r>
            <a:endParaRPr/>
          </a:p>
          <a:p>
            <a:pPr marL="457200" lvl="0" indent="-342900" algn="l" rtl="0">
              <a:spcBef>
                <a:spcPts val="0"/>
              </a:spcBef>
              <a:spcAft>
                <a:spcPts val="0"/>
              </a:spcAft>
              <a:buSzPts val="1800"/>
              <a:buChar char="●"/>
            </a:pPr>
            <a:r>
              <a:rPr lang="en"/>
              <a:t>Economically quantify the cost of downtime and ownership</a:t>
            </a:r>
            <a:endParaRPr/>
          </a:p>
          <a:p>
            <a:pPr marL="457200" lvl="0" indent="-342900" algn="l" rtl="0">
              <a:spcBef>
                <a:spcPts val="0"/>
              </a:spcBef>
              <a:spcAft>
                <a:spcPts val="0"/>
              </a:spcAft>
              <a:buSzPts val="1800"/>
              <a:buChar char="●"/>
            </a:pPr>
            <a:r>
              <a:rPr lang="en"/>
              <a:t>Invent, evaluate techniques to reduce MTTR and TCO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a:t>
            </a:r>
            <a:endParaRPr/>
          </a:p>
        </p:txBody>
      </p:sp>
      <p:sp>
        <p:nvSpPr>
          <p:cNvPr id="361" name="Google Shape;361;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What recovery techniques are widely used today, 20 years after this paper?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Motivation</a:t>
            </a:r>
            <a:endParaRPr sz="2600"/>
          </a:p>
        </p:txBody>
      </p:sp>
      <p:sp>
        <p:nvSpPr>
          <p:cNvPr id="86" name="Google Shape;86;p18"/>
          <p:cNvSpPr txBox="1">
            <a:spLocks noGrp="1"/>
          </p:cNvSpPr>
          <p:nvPr>
            <p:ph type="body" idx="1"/>
          </p:nvPr>
        </p:nvSpPr>
        <p:spPr>
          <a:xfrm>
            <a:off x="311700" y="1152475"/>
            <a:ext cx="8206800" cy="3489300"/>
          </a:xfrm>
          <a:prstGeom prst="rect">
            <a:avLst/>
          </a:prstGeom>
        </p:spPr>
        <p:txBody>
          <a:bodyPr spcFirstLastPara="1" wrap="square" lIns="91425" tIns="91425" rIns="91425" bIns="91425" anchor="t" anchorCtr="0">
            <a:noAutofit/>
          </a:bodyPr>
          <a:lstStyle/>
          <a:p>
            <a:pPr marL="0" lvl="0" indent="0">
              <a:lnSpc>
                <a:spcPct val="90000"/>
              </a:lnSpc>
              <a:spcBef>
                <a:spcPts val="1000"/>
              </a:spcBef>
              <a:buNone/>
            </a:pPr>
            <a:r>
              <a:rPr lang="en" dirty="0">
                <a:solidFill>
                  <a:schemeClr val="dk1"/>
                </a:solidFill>
              </a:rPr>
              <a:t>Research of last 20 years</a:t>
            </a:r>
            <a:r>
              <a:rPr lang="zh-CN" altLang="en-US" dirty="0">
                <a:solidFill>
                  <a:schemeClr val="dk1"/>
                </a:solidFill>
              </a:rPr>
              <a:t> </a:t>
            </a:r>
            <a:r>
              <a:rPr lang="en-US" altLang="zh-CN" dirty="0">
                <a:solidFill>
                  <a:schemeClr val="dk1"/>
                </a:solidFill>
              </a:rPr>
              <a:t>(1982-2002)</a:t>
            </a:r>
            <a:r>
              <a:rPr lang="en" dirty="0">
                <a:solidFill>
                  <a:schemeClr val="dk1"/>
                </a:solidFill>
              </a:rPr>
              <a:t> neglects dependability</a:t>
            </a:r>
            <a:endParaRPr dirty="0">
              <a:solidFill>
                <a:schemeClr val="dk1"/>
              </a:solidFill>
            </a:endParaRPr>
          </a:p>
          <a:p>
            <a:pPr marL="457200" lvl="0" indent="-330200" algn="l" rtl="0">
              <a:lnSpc>
                <a:spcPct val="115000"/>
              </a:lnSpc>
              <a:spcBef>
                <a:spcPts val="1000"/>
              </a:spcBef>
              <a:spcAft>
                <a:spcPts val="0"/>
              </a:spcAft>
              <a:buClr>
                <a:schemeClr val="dk1"/>
              </a:buClr>
              <a:buSzPts val="1600"/>
              <a:buChar char="●"/>
            </a:pPr>
            <a:r>
              <a:rPr lang="en" sz="1600" dirty="0">
                <a:solidFill>
                  <a:schemeClr val="dk1"/>
                </a:solidFill>
              </a:rPr>
              <a:t>Goal #1 from research community (since first ASPLOS): </a:t>
            </a:r>
            <a:endParaRPr sz="1600" dirty="0">
              <a:solidFill>
                <a:schemeClr val="dk1"/>
              </a:solidFill>
            </a:endParaRPr>
          </a:p>
          <a:p>
            <a:pPr marL="914400" lvl="1" indent="-330200" algn="l" rtl="0">
              <a:lnSpc>
                <a:spcPct val="115000"/>
              </a:lnSpc>
              <a:spcBef>
                <a:spcPts val="0"/>
              </a:spcBef>
              <a:spcAft>
                <a:spcPts val="0"/>
              </a:spcAft>
              <a:buClr>
                <a:schemeClr val="dk1"/>
              </a:buClr>
              <a:buSzPts val="1600"/>
              <a:buChar char="○"/>
            </a:pPr>
            <a:r>
              <a:rPr lang="en" sz="1600" dirty="0">
                <a:solidFill>
                  <a:schemeClr val="dk1"/>
                </a:solidFill>
              </a:rPr>
              <a:t>Improve performance</a:t>
            </a:r>
            <a:endParaRPr sz="1600" dirty="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dirty="0">
                <a:solidFill>
                  <a:schemeClr val="dk1"/>
                </a:solidFill>
              </a:rPr>
              <a:t>Simplifying Assumptions:</a:t>
            </a:r>
            <a:endParaRPr sz="1600" dirty="0">
              <a:solidFill>
                <a:schemeClr val="dk1"/>
              </a:solidFill>
            </a:endParaRPr>
          </a:p>
          <a:p>
            <a:pPr marL="914400" lvl="1" indent="-330200" algn="l" rtl="0">
              <a:lnSpc>
                <a:spcPct val="115000"/>
              </a:lnSpc>
              <a:spcBef>
                <a:spcPts val="0"/>
              </a:spcBef>
              <a:spcAft>
                <a:spcPts val="0"/>
              </a:spcAft>
              <a:buClr>
                <a:schemeClr val="dk1"/>
              </a:buClr>
              <a:buSzPts val="1600"/>
              <a:buChar char="○"/>
            </a:pPr>
            <a:r>
              <a:rPr lang="en" sz="1600" dirty="0">
                <a:solidFill>
                  <a:schemeClr val="dk1"/>
                </a:solidFill>
              </a:rPr>
              <a:t>Software will eventually be bug free </a:t>
            </a:r>
            <a:endParaRPr sz="1600" dirty="0">
              <a:solidFill>
                <a:schemeClr val="dk1"/>
              </a:solidFill>
            </a:endParaRPr>
          </a:p>
          <a:p>
            <a:pPr marL="914400" lvl="1" indent="-330200" algn="l" rtl="0">
              <a:lnSpc>
                <a:spcPct val="115000"/>
              </a:lnSpc>
              <a:spcBef>
                <a:spcPts val="0"/>
              </a:spcBef>
              <a:spcAft>
                <a:spcPts val="0"/>
              </a:spcAft>
              <a:buClr>
                <a:schemeClr val="dk1"/>
              </a:buClr>
              <a:buSzPts val="1600"/>
              <a:buChar char="○"/>
            </a:pPr>
            <a:r>
              <a:rPr lang="en" sz="1600" dirty="0">
                <a:solidFill>
                  <a:schemeClr val="dk1"/>
                </a:solidFill>
              </a:rPr>
              <a:t>Hardware MTTF is already very large (~100 years)</a:t>
            </a:r>
            <a:endParaRPr sz="1600" dirty="0">
              <a:solidFill>
                <a:schemeClr val="dk1"/>
              </a:solidFill>
            </a:endParaRPr>
          </a:p>
          <a:p>
            <a:pPr marL="914400" lvl="1" indent="-330200" algn="l" rtl="0">
              <a:lnSpc>
                <a:spcPct val="115000"/>
              </a:lnSpc>
              <a:spcBef>
                <a:spcPts val="0"/>
              </a:spcBef>
              <a:spcAft>
                <a:spcPts val="0"/>
              </a:spcAft>
              <a:buClr>
                <a:schemeClr val="dk1"/>
              </a:buClr>
              <a:buSzPts val="1600"/>
              <a:buChar char="○"/>
            </a:pPr>
            <a:r>
              <a:rPr lang="en" sz="1600" dirty="0">
                <a:solidFill>
                  <a:schemeClr val="dk1"/>
                </a:solidFill>
              </a:rPr>
              <a:t>Maintenance costs irrelevant vs. Purchase price</a:t>
            </a:r>
            <a:endParaRPr sz="1600" dirty="0">
              <a:solidFill>
                <a:schemeClr val="dk1"/>
              </a:solidFill>
            </a:endParaRPr>
          </a:p>
          <a:p>
            <a:pPr marL="457200" lvl="0" indent="0" algn="l" rtl="0">
              <a:spcBef>
                <a:spcPts val="1000"/>
              </a:spcBef>
              <a:spcAft>
                <a:spcPts val="0"/>
              </a:spcAft>
              <a:buNone/>
            </a:pPr>
            <a:endParaRPr sz="1600" dirty="0">
              <a:solidFill>
                <a:schemeClr val="dk1"/>
              </a:solidFill>
            </a:endParaRPr>
          </a:p>
          <a:p>
            <a:pPr marL="0" lvl="0" indent="0" algn="l" rtl="0">
              <a:spcBef>
                <a:spcPts val="1000"/>
              </a:spcBef>
              <a:spcAft>
                <a:spcPts val="0"/>
              </a:spcAft>
              <a:buNone/>
            </a:pPr>
            <a:r>
              <a:rPr lang="en" sz="1600" dirty="0">
                <a:solidFill>
                  <a:srgbClr val="CC0000"/>
                </a:solidFill>
              </a:rPr>
              <a:t>Neglected other aspects: </a:t>
            </a:r>
            <a:endParaRPr sz="1600" dirty="0">
              <a:solidFill>
                <a:srgbClr val="CC0000"/>
              </a:solidFill>
            </a:endParaRPr>
          </a:p>
          <a:p>
            <a:pPr marL="457200" lvl="0" indent="-330200" algn="l" rtl="0">
              <a:spcBef>
                <a:spcPts val="1000"/>
              </a:spcBef>
              <a:spcAft>
                <a:spcPts val="0"/>
              </a:spcAft>
              <a:buClr>
                <a:srgbClr val="CC0000"/>
              </a:buClr>
              <a:buSzPts val="1600"/>
              <a:buChar char="●"/>
            </a:pPr>
            <a:r>
              <a:rPr lang="en" sz="1600" dirty="0">
                <a:solidFill>
                  <a:srgbClr val="CC0000"/>
                </a:solidFill>
              </a:rPr>
              <a:t>dependability</a:t>
            </a:r>
            <a:r>
              <a:rPr lang="en" sz="1600" dirty="0">
                <a:solidFill>
                  <a:srgbClr val="000000"/>
                </a:solidFill>
              </a:rPr>
              <a:t>, security, privacy, and</a:t>
            </a:r>
            <a:r>
              <a:rPr lang="en" sz="1600" dirty="0">
                <a:solidFill>
                  <a:srgbClr val="CC0000"/>
                </a:solidFill>
              </a:rPr>
              <a:t> total cost of ownership (TCO)</a:t>
            </a:r>
            <a:endParaRPr sz="1600" dirty="0">
              <a:solidFill>
                <a:srgbClr val="CC0000"/>
              </a:solidFill>
            </a:endParaRPr>
          </a:p>
          <a:p>
            <a:pPr marL="457200" marR="0" lvl="0" indent="0" algn="l" rtl="0">
              <a:lnSpc>
                <a:spcPct val="115000"/>
              </a:lnSpc>
              <a:spcBef>
                <a:spcPts val="1000"/>
              </a:spcBef>
              <a:spcAft>
                <a:spcPts val="0"/>
              </a:spcAft>
              <a:buNone/>
            </a:pPr>
            <a:endParaRPr sz="1600" dirty="0">
              <a:solidFill>
                <a:schemeClr val="dk1"/>
              </a:solidFill>
            </a:endParaRPr>
          </a:p>
          <a:p>
            <a:pPr marL="0" marR="0" lvl="0" indent="0" algn="l" rtl="0">
              <a:lnSpc>
                <a:spcPct val="115000"/>
              </a:lnSpc>
              <a:spcBef>
                <a:spcPts val="1000"/>
              </a:spcBef>
              <a:spcAft>
                <a:spcPts val="0"/>
              </a:spcAft>
              <a:buNone/>
            </a:pPr>
            <a:endParaRPr sz="1600" dirty="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Cost of ownership </a:t>
            </a:r>
            <a:r>
              <a:rPr lang="en-US" altLang="zh-CN" dirty="0"/>
              <a:t>&gt;&gt;</a:t>
            </a:r>
            <a:r>
              <a:rPr lang="zh-CN" altLang="en-US" dirty="0"/>
              <a:t> </a:t>
            </a:r>
            <a:r>
              <a:rPr lang="en-US" altLang="zh-CN" dirty="0"/>
              <a:t>purchase</a:t>
            </a:r>
            <a:endParaRPr dirty="0"/>
          </a:p>
        </p:txBody>
      </p:sp>
      <p:sp>
        <p:nvSpPr>
          <p:cNvPr id="92" name="Google Shape;92;p19"/>
          <p:cNvSpPr txBox="1">
            <a:spLocks noGrp="1"/>
          </p:cNvSpPr>
          <p:nvPr>
            <p:ph type="body" idx="1"/>
          </p:nvPr>
        </p:nvSpPr>
        <p:spPr>
          <a:xfrm>
            <a:off x="311700" y="1152475"/>
            <a:ext cx="8520600" cy="1093500"/>
          </a:xfrm>
          <a:prstGeom prst="rect">
            <a:avLst/>
          </a:prstGeom>
        </p:spPr>
        <p:txBody>
          <a:bodyPr spcFirstLastPara="1" wrap="square" lIns="91425" tIns="91425" rIns="91425" bIns="91425" anchor="t" anchorCtr="0">
            <a:noAutofit/>
          </a:bodyPr>
          <a:lstStyle/>
          <a:p>
            <a:pPr marL="457200" lvl="0" indent="-330200" algn="l" rtl="0">
              <a:lnSpc>
                <a:spcPct val="90000"/>
              </a:lnSpc>
              <a:spcBef>
                <a:spcPts val="900"/>
              </a:spcBef>
              <a:spcAft>
                <a:spcPts val="0"/>
              </a:spcAft>
              <a:buClr>
                <a:srgbClr val="000000"/>
              </a:buClr>
              <a:buSzPts val="1600"/>
              <a:buChar char="●"/>
            </a:pPr>
            <a:r>
              <a:rPr lang="en" sz="1600">
                <a:solidFill>
                  <a:srgbClr val="000000"/>
                </a:solidFill>
              </a:rPr>
              <a:t>Definition of TCO from IDC study on IT companies: </a:t>
            </a:r>
            <a:endParaRPr sz="1600">
              <a:solidFill>
                <a:srgbClr val="000000"/>
              </a:solidFill>
            </a:endParaRPr>
          </a:p>
          <a:p>
            <a:pPr marL="914400" lvl="1" indent="-330200" algn="l" rtl="0">
              <a:lnSpc>
                <a:spcPct val="90000"/>
              </a:lnSpc>
              <a:spcBef>
                <a:spcPts val="0"/>
              </a:spcBef>
              <a:spcAft>
                <a:spcPts val="0"/>
              </a:spcAft>
              <a:buClr>
                <a:srgbClr val="000000"/>
              </a:buClr>
              <a:buSzPts val="1600"/>
              <a:buChar char="○"/>
            </a:pPr>
            <a:r>
              <a:rPr lang="en" sz="1600">
                <a:solidFill>
                  <a:schemeClr val="dk1"/>
                </a:solidFill>
              </a:rPr>
              <a:t>Hardware and software costs + staffing costs associated with maintaining</a:t>
            </a:r>
            <a:endParaRPr sz="1600">
              <a:solidFill>
                <a:schemeClr val="dk1"/>
              </a:solidFill>
            </a:endParaRPr>
          </a:p>
          <a:p>
            <a:pPr marL="1371600" lvl="2" indent="-330200" algn="l" rtl="0">
              <a:lnSpc>
                <a:spcPct val="90000"/>
              </a:lnSpc>
              <a:spcBef>
                <a:spcPts val="0"/>
              </a:spcBef>
              <a:spcAft>
                <a:spcPts val="0"/>
              </a:spcAft>
              <a:buClr>
                <a:schemeClr val="dk1"/>
              </a:buClr>
              <a:buSzPts val="1600"/>
              <a:buChar char="■"/>
            </a:pPr>
            <a:r>
              <a:rPr lang="en" sz="1600">
                <a:solidFill>
                  <a:schemeClr val="dk1"/>
                </a:solidFill>
              </a:rPr>
              <a:t>Administration/operations; user support; database management</a:t>
            </a:r>
            <a:endParaRPr sz="1600">
              <a:solidFill>
                <a:schemeClr val="dk1"/>
              </a:solidFill>
            </a:endParaRPr>
          </a:p>
          <a:p>
            <a:pPr marL="0" lvl="0" indent="0" algn="l" rtl="0">
              <a:lnSpc>
                <a:spcPct val="90000"/>
              </a:lnSpc>
              <a:spcBef>
                <a:spcPts val="900"/>
              </a:spcBef>
              <a:spcAft>
                <a:spcPts val="0"/>
              </a:spcAft>
              <a:buNone/>
            </a:pPr>
            <a:endParaRPr sz="1600">
              <a:solidFill>
                <a:srgbClr val="000000"/>
              </a:solidFill>
            </a:endParaRPr>
          </a:p>
          <a:p>
            <a:pPr marL="0" marR="0" lvl="0" indent="0" algn="l" rtl="0">
              <a:lnSpc>
                <a:spcPct val="90000"/>
              </a:lnSpc>
              <a:spcBef>
                <a:spcPts val="900"/>
              </a:spcBef>
              <a:spcAft>
                <a:spcPts val="0"/>
              </a:spcAft>
              <a:buNone/>
            </a:pPr>
            <a:endParaRPr sz="1600">
              <a:solidFill>
                <a:srgbClr val="000000"/>
              </a:solidFill>
            </a:endParaRPr>
          </a:p>
          <a:p>
            <a:pPr marL="0" lvl="0" indent="0" algn="l" rtl="0">
              <a:spcBef>
                <a:spcPts val="0"/>
              </a:spcBef>
              <a:spcAft>
                <a:spcPts val="1200"/>
              </a:spcAft>
              <a:buNone/>
            </a:pPr>
            <a:endParaRPr sz="1600">
              <a:solidFill>
                <a:srgbClr val="000000"/>
              </a:solidFill>
            </a:endParaRPr>
          </a:p>
        </p:txBody>
      </p:sp>
      <p:sp>
        <p:nvSpPr>
          <p:cNvPr id="93" name="Google Shape;93;p19"/>
          <p:cNvSpPr txBox="1"/>
          <p:nvPr/>
        </p:nvSpPr>
        <p:spPr>
          <a:xfrm>
            <a:off x="3888100" y="4721275"/>
            <a:ext cx="2702700" cy="51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Source: "The Role of Linux in Reducing the Cost of Enterprise Computing“ </a:t>
            </a:r>
            <a:endParaRPr sz="1100"/>
          </a:p>
        </p:txBody>
      </p:sp>
      <p:sp>
        <p:nvSpPr>
          <p:cNvPr id="94" name="Google Shape;94;p19"/>
          <p:cNvSpPr txBox="1"/>
          <p:nvPr/>
        </p:nvSpPr>
        <p:spPr>
          <a:xfrm>
            <a:off x="99500" y="2355675"/>
            <a:ext cx="4472400" cy="17826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900"/>
              </a:spcBef>
              <a:spcAft>
                <a:spcPts val="0"/>
              </a:spcAft>
              <a:buClr>
                <a:schemeClr val="dk1"/>
              </a:buClr>
              <a:buSzPts val="1600"/>
              <a:buChar char="●"/>
            </a:pPr>
            <a:r>
              <a:rPr lang="en" sz="1600" dirty="0">
                <a:solidFill>
                  <a:schemeClr val="dk1"/>
                </a:solidFill>
              </a:rPr>
              <a:t>HW/SW cost </a:t>
            </a:r>
            <a:r>
              <a:rPr lang="en" sz="1600" dirty="0" err="1">
                <a:solidFill>
                  <a:schemeClr val="dk1"/>
                </a:solidFill>
              </a:rPr>
              <a:t>v.s</a:t>
            </a:r>
            <a:r>
              <a:rPr lang="en" sz="1600" dirty="0">
                <a:solidFill>
                  <a:schemeClr val="dk1"/>
                </a:solidFill>
              </a:rPr>
              <a:t>. Salary:</a:t>
            </a:r>
            <a:endParaRPr sz="1600" dirty="0">
              <a:solidFill>
                <a:schemeClr val="dk1"/>
              </a:solidFill>
            </a:endParaRPr>
          </a:p>
          <a:p>
            <a:pPr marL="914400" lvl="1" indent="-330200" algn="l" rtl="0">
              <a:lnSpc>
                <a:spcPct val="115000"/>
              </a:lnSpc>
              <a:spcBef>
                <a:spcPts val="0"/>
              </a:spcBef>
              <a:spcAft>
                <a:spcPts val="0"/>
              </a:spcAft>
              <a:buClr>
                <a:schemeClr val="dk1"/>
              </a:buClr>
              <a:buSzPts val="1600"/>
              <a:buChar char="○"/>
            </a:pPr>
            <a:r>
              <a:rPr lang="en" sz="1600" dirty="0">
                <a:solidFill>
                  <a:schemeClr val="dk1"/>
                </a:solidFill>
              </a:rPr>
              <a:t>salary of an sysadmin: </a:t>
            </a:r>
            <a:r>
              <a:rPr lang="en-US" altLang="zh-CN" sz="1600" dirty="0">
                <a:solidFill>
                  <a:schemeClr val="dk1"/>
                </a:solidFill>
              </a:rPr>
              <a:t>8</a:t>
            </a:r>
            <a:r>
              <a:rPr lang="en" sz="1600" dirty="0">
                <a:solidFill>
                  <a:schemeClr val="dk1"/>
                </a:solidFill>
              </a:rPr>
              <a:t>0K/year</a:t>
            </a:r>
            <a:endParaRPr sz="1600" dirty="0">
              <a:solidFill>
                <a:schemeClr val="dk1"/>
              </a:solidFill>
            </a:endParaRPr>
          </a:p>
          <a:p>
            <a:pPr marL="914400" lvl="1" indent="-330200" algn="l" rtl="0">
              <a:lnSpc>
                <a:spcPct val="115000"/>
              </a:lnSpc>
              <a:spcBef>
                <a:spcPts val="0"/>
              </a:spcBef>
              <a:spcAft>
                <a:spcPts val="0"/>
              </a:spcAft>
              <a:buClr>
                <a:schemeClr val="dk1"/>
              </a:buClr>
              <a:buSzPts val="1600"/>
              <a:buChar char="○"/>
            </a:pPr>
            <a:r>
              <a:rPr lang="en" sz="1600" dirty="0">
                <a:solidFill>
                  <a:schemeClr val="dk1"/>
                </a:solidFill>
              </a:rPr>
              <a:t>AWS db.m5.8xlarge:    20K/year</a:t>
            </a:r>
            <a:endParaRPr sz="1600" dirty="0">
              <a:solidFill>
                <a:schemeClr val="dk1"/>
              </a:solidFill>
            </a:endParaRPr>
          </a:p>
          <a:p>
            <a:pPr marL="457200" lvl="0" indent="0" algn="l" rtl="0">
              <a:lnSpc>
                <a:spcPct val="115000"/>
              </a:lnSpc>
              <a:spcBef>
                <a:spcPts val="900"/>
              </a:spcBef>
              <a:spcAft>
                <a:spcPts val="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Cost of ownership </a:t>
            </a:r>
            <a:r>
              <a:rPr lang="en-US" altLang="zh-CN" dirty="0"/>
              <a:t>&gt;&gt;</a:t>
            </a:r>
            <a:r>
              <a:rPr lang="zh-CN" altLang="en-US" dirty="0"/>
              <a:t> </a:t>
            </a:r>
            <a:r>
              <a:rPr lang="en-US" altLang="zh-CN" dirty="0"/>
              <a:t>purchase</a:t>
            </a:r>
            <a:endParaRPr dirty="0"/>
          </a:p>
        </p:txBody>
      </p:sp>
      <p:sp>
        <p:nvSpPr>
          <p:cNvPr id="100" name="Google Shape;100;p20"/>
          <p:cNvSpPr txBox="1">
            <a:spLocks noGrp="1"/>
          </p:cNvSpPr>
          <p:nvPr>
            <p:ph type="body" idx="1"/>
          </p:nvPr>
        </p:nvSpPr>
        <p:spPr>
          <a:xfrm>
            <a:off x="311700" y="1152475"/>
            <a:ext cx="8520600" cy="1093500"/>
          </a:xfrm>
          <a:prstGeom prst="rect">
            <a:avLst/>
          </a:prstGeom>
        </p:spPr>
        <p:txBody>
          <a:bodyPr spcFirstLastPara="1" wrap="square" lIns="91425" tIns="91425" rIns="91425" bIns="91425" anchor="t" anchorCtr="0">
            <a:noAutofit/>
          </a:bodyPr>
          <a:lstStyle/>
          <a:p>
            <a:pPr marL="457200" lvl="0" indent="-330200" algn="l" rtl="0">
              <a:lnSpc>
                <a:spcPct val="90000"/>
              </a:lnSpc>
              <a:spcBef>
                <a:spcPts val="900"/>
              </a:spcBef>
              <a:spcAft>
                <a:spcPts val="0"/>
              </a:spcAft>
              <a:buClr>
                <a:srgbClr val="000000"/>
              </a:buClr>
              <a:buSzPts val="1600"/>
              <a:buChar char="●"/>
            </a:pPr>
            <a:r>
              <a:rPr lang="en" sz="1600">
                <a:solidFill>
                  <a:srgbClr val="000000"/>
                </a:solidFill>
              </a:rPr>
              <a:t>Definition of TCO from IDC study on IT companies: </a:t>
            </a:r>
            <a:endParaRPr sz="1600">
              <a:solidFill>
                <a:srgbClr val="000000"/>
              </a:solidFill>
            </a:endParaRPr>
          </a:p>
          <a:p>
            <a:pPr marL="914400" lvl="1" indent="-330200" algn="l" rtl="0">
              <a:lnSpc>
                <a:spcPct val="90000"/>
              </a:lnSpc>
              <a:spcBef>
                <a:spcPts val="0"/>
              </a:spcBef>
              <a:spcAft>
                <a:spcPts val="0"/>
              </a:spcAft>
              <a:buClr>
                <a:srgbClr val="000000"/>
              </a:buClr>
              <a:buSzPts val="1600"/>
              <a:buChar char="○"/>
            </a:pPr>
            <a:r>
              <a:rPr lang="en" sz="1600">
                <a:solidFill>
                  <a:schemeClr val="dk1"/>
                </a:solidFill>
              </a:rPr>
              <a:t>Hardware and software costs + staffing costs associated with maintaining</a:t>
            </a:r>
            <a:endParaRPr sz="1600">
              <a:solidFill>
                <a:schemeClr val="dk1"/>
              </a:solidFill>
            </a:endParaRPr>
          </a:p>
          <a:p>
            <a:pPr marL="1371600" lvl="2" indent="-330200" algn="l" rtl="0">
              <a:lnSpc>
                <a:spcPct val="90000"/>
              </a:lnSpc>
              <a:spcBef>
                <a:spcPts val="0"/>
              </a:spcBef>
              <a:spcAft>
                <a:spcPts val="0"/>
              </a:spcAft>
              <a:buClr>
                <a:schemeClr val="dk1"/>
              </a:buClr>
              <a:buSzPts val="1600"/>
              <a:buChar char="■"/>
            </a:pPr>
            <a:r>
              <a:rPr lang="en" sz="1600">
                <a:solidFill>
                  <a:schemeClr val="dk1"/>
                </a:solidFill>
              </a:rPr>
              <a:t>Administration/operations; user support; database management</a:t>
            </a:r>
            <a:endParaRPr sz="1600">
              <a:solidFill>
                <a:schemeClr val="dk1"/>
              </a:solidFill>
            </a:endParaRPr>
          </a:p>
          <a:p>
            <a:pPr marL="0" lvl="0" indent="0" algn="l" rtl="0">
              <a:lnSpc>
                <a:spcPct val="90000"/>
              </a:lnSpc>
              <a:spcBef>
                <a:spcPts val="900"/>
              </a:spcBef>
              <a:spcAft>
                <a:spcPts val="0"/>
              </a:spcAft>
              <a:buNone/>
            </a:pPr>
            <a:endParaRPr sz="1600">
              <a:solidFill>
                <a:srgbClr val="000000"/>
              </a:solidFill>
            </a:endParaRPr>
          </a:p>
          <a:p>
            <a:pPr marL="0" marR="0" lvl="0" indent="0" algn="l" rtl="0">
              <a:lnSpc>
                <a:spcPct val="90000"/>
              </a:lnSpc>
              <a:spcBef>
                <a:spcPts val="900"/>
              </a:spcBef>
              <a:spcAft>
                <a:spcPts val="0"/>
              </a:spcAft>
              <a:buNone/>
            </a:pPr>
            <a:endParaRPr sz="1600">
              <a:solidFill>
                <a:srgbClr val="000000"/>
              </a:solidFill>
            </a:endParaRPr>
          </a:p>
          <a:p>
            <a:pPr marL="0" lvl="0" indent="0" algn="l" rtl="0">
              <a:spcBef>
                <a:spcPts val="0"/>
              </a:spcBef>
              <a:spcAft>
                <a:spcPts val="1200"/>
              </a:spcAft>
              <a:buNone/>
            </a:pPr>
            <a:endParaRPr sz="1600">
              <a:solidFill>
                <a:srgbClr val="000000"/>
              </a:solidFill>
            </a:endParaRPr>
          </a:p>
        </p:txBody>
      </p:sp>
      <p:pic>
        <p:nvPicPr>
          <p:cNvPr id="101" name="Google Shape;101;p20"/>
          <p:cNvPicPr preferRelativeResize="0"/>
          <p:nvPr/>
        </p:nvPicPr>
        <p:blipFill rotWithShape="1">
          <a:blip r:embed="rId3">
            <a:alphaModFix/>
          </a:blip>
          <a:srcRect l="790" r="23902" b="3456"/>
          <a:stretch/>
        </p:blipFill>
        <p:spPr>
          <a:xfrm>
            <a:off x="5034550" y="2439875"/>
            <a:ext cx="4032024" cy="2559000"/>
          </a:xfrm>
          <a:prstGeom prst="rect">
            <a:avLst/>
          </a:prstGeom>
          <a:noFill/>
          <a:ln>
            <a:noFill/>
          </a:ln>
        </p:spPr>
      </p:pic>
      <p:sp>
        <p:nvSpPr>
          <p:cNvPr id="102" name="Google Shape;102;p20"/>
          <p:cNvSpPr txBox="1"/>
          <p:nvPr/>
        </p:nvSpPr>
        <p:spPr>
          <a:xfrm>
            <a:off x="3888100" y="4721275"/>
            <a:ext cx="2702700" cy="51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Source: "The Role of Linux in Reducing the Cost of Enterprise Computing“ </a:t>
            </a:r>
            <a:endParaRPr sz="1100"/>
          </a:p>
        </p:txBody>
      </p:sp>
      <p:sp>
        <p:nvSpPr>
          <p:cNvPr id="103" name="Google Shape;103;p20"/>
          <p:cNvSpPr txBox="1"/>
          <p:nvPr/>
        </p:nvSpPr>
        <p:spPr>
          <a:xfrm>
            <a:off x="99500" y="2355675"/>
            <a:ext cx="4472400" cy="17826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900"/>
              </a:spcBef>
              <a:spcAft>
                <a:spcPts val="0"/>
              </a:spcAft>
              <a:buClr>
                <a:schemeClr val="dk1"/>
              </a:buClr>
              <a:buSzPts val="1600"/>
              <a:buChar char="●"/>
            </a:pPr>
            <a:r>
              <a:rPr lang="en" sz="1600">
                <a:solidFill>
                  <a:schemeClr val="dk1"/>
                </a:solidFill>
              </a:rPr>
              <a:t>HW/SW cost v.s. Salary:</a:t>
            </a:r>
            <a:endParaRPr sz="1600">
              <a:solidFill>
                <a:schemeClr val="dk1"/>
              </a:solidFill>
            </a:endParaRPr>
          </a:p>
          <a:p>
            <a:pPr marL="914400" lvl="1" indent="-330200" algn="l" rtl="0">
              <a:lnSpc>
                <a:spcPct val="115000"/>
              </a:lnSpc>
              <a:spcBef>
                <a:spcPts val="0"/>
              </a:spcBef>
              <a:spcAft>
                <a:spcPts val="0"/>
              </a:spcAft>
              <a:buClr>
                <a:schemeClr val="dk1"/>
              </a:buClr>
              <a:buSzPts val="1600"/>
              <a:buChar char="○"/>
            </a:pPr>
            <a:r>
              <a:rPr lang="en" sz="1600">
                <a:solidFill>
                  <a:schemeClr val="dk1"/>
                </a:solidFill>
              </a:rPr>
              <a:t>salary of an sysadmin: 90K/year</a:t>
            </a:r>
            <a:endParaRPr sz="1600">
              <a:solidFill>
                <a:schemeClr val="dk1"/>
              </a:solidFill>
            </a:endParaRPr>
          </a:p>
          <a:p>
            <a:pPr marL="914400" lvl="1" indent="-330200" algn="l" rtl="0">
              <a:lnSpc>
                <a:spcPct val="115000"/>
              </a:lnSpc>
              <a:spcBef>
                <a:spcPts val="0"/>
              </a:spcBef>
              <a:spcAft>
                <a:spcPts val="0"/>
              </a:spcAft>
              <a:buClr>
                <a:schemeClr val="dk1"/>
              </a:buClr>
              <a:buSzPts val="1600"/>
              <a:buChar char="○"/>
            </a:pPr>
            <a:r>
              <a:rPr lang="en" sz="1600">
                <a:solidFill>
                  <a:schemeClr val="dk1"/>
                </a:solidFill>
              </a:rPr>
              <a:t>AWS db.m5.8xlarge:    20K/year</a:t>
            </a:r>
            <a:endParaRPr sz="1600">
              <a:solidFill>
                <a:schemeClr val="dk1"/>
              </a:solidFill>
            </a:endParaRPr>
          </a:p>
          <a:p>
            <a:pPr marL="0" lvl="0" indent="0" algn="l" rtl="0">
              <a:lnSpc>
                <a:spcPct val="115000"/>
              </a:lnSpc>
              <a:spcBef>
                <a:spcPts val="900"/>
              </a:spcBef>
              <a:spcAft>
                <a:spcPts val="0"/>
              </a:spcAft>
              <a:buNone/>
            </a:pPr>
            <a:endParaRPr sz="1600">
              <a:solidFill>
                <a:schemeClr val="dk1"/>
              </a:solidFill>
            </a:endParaRPr>
          </a:p>
          <a:p>
            <a:pPr marL="457200" lvl="0" indent="-330200" algn="l" rtl="0">
              <a:lnSpc>
                <a:spcPct val="115000"/>
              </a:lnSpc>
              <a:spcBef>
                <a:spcPts val="900"/>
              </a:spcBef>
              <a:spcAft>
                <a:spcPts val="0"/>
              </a:spcAft>
              <a:buClr>
                <a:schemeClr val="dk1"/>
              </a:buClr>
              <a:buSzPts val="1600"/>
              <a:buChar char="●"/>
            </a:pPr>
            <a:r>
              <a:rPr lang="en" sz="1600">
                <a:solidFill>
                  <a:schemeClr val="dk1"/>
                </a:solidFill>
              </a:rPr>
              <a:t>TCO/purchase ratio is 5-18.</a:t>
            </a: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en" sz="1600">
                <a:solidFill>
                  <a:schemeClr val="dk1"/>
                </a:solidFill>
              </a:rPr>
              <a:t>30%-50% TCO is recovering from or preparing against failures.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 availability not achieved</a:t>
            </a:r>
            <a:endParaRPr/>
          </a:p>
        </p:txBody>
      </p:sp>
      <p:sp>
        <p:nvSpPr>
          <p:cNvPr id="118" name="Google Shape;118;p22"/>
          <p:cNvSpPr txBox="1">
            <a:spLocks noGrp="1"/>
          </p:cNvSpPr>
          <p:nvPr>
            <p:ph type="body" idx="1"/>
          </p:nvPr>
        </p:nvSpPr>
        <p:spPr>
          <a:xfrm>
            <a:off x="83100" y="1152475"/>
            <a:ext cx="5080500" cy="2474100"/>
          </a:xfrm>
          <a:prstGeom prst="rect">
            <a:avLst/>
          </a:prstGeom>
        </p:spPr>
        <p:txBody>
          <a:bodyPr spcFirstLastPara="1" wrap="square" lIns="91425" tIns="91425" rIns="91425" bIns="91425" anchor="t" anchorCtr="0">
            <a:noAutofit/>
          </a:bodyPr>
          <a:lstStyle/>
          <a:p>
            <a:pPr marL="457200" marR="0" lvl="0" indent="-336550" algn="l" rtl="0">
              <a:lnSpc>
                <a:spcPct val="115000"/>
              </a:lnSpc>
              <a:spcBef>
                <a:spcPts val="0"/>
              </a:spcBef>
              <a:spcAft>
                <a:spcPts val="0"/>
              </a:spcAft>
              <a:buSzPts val="1700"/>
              <a:buChar char="●"/>
            </a:pPr>
            <a:r>
              <a:rPr lang="en" sz="1700"/>
              <a:t>2002, Well-managed servers achieve 99.9% to 99%, or 8 to 80 hours of downtime per year. </a:t>
            </a:r>
            <a:endParaRPr sz="1700"/>
          </a:p>
          <a:p>
            <a:pPr marL="457200" marR="0" lvl="0" indent="-336550" algn="l" rtl="0">
              <a:lnSpc>
                <a:spcPct val="115000"/>
              </a:lnSpc>
              <a:spcBef>
                <a:spcPts val="1000"/>
              </a:spcBef>
              <a:spcAft>
                <a:spcPts val="0"/>
              </a:spcAft>
              <a:buSzPts val="1700"/>
              <a:buChar char="●"/>
            </a:pPr>
            <a:r>
              <a:rPr lang="en" sz="1700"/>
              <a:t>Downtime cost per Hour </a:t>
            </a:r>
            <a:endParaRPr sz="1700"/>
          </a:p>
          <a:p>
            <a:pPr marL="914400" marR="0" lvl="1" indent="-336550" algn="l" rtl="0">
              <a:lnSpc>
                <a:spcPct val="115000"/>
              </a:lnSpc>
              <a:spcBef>
                <a:spcPts val="0"/>
              </a:spcBef>
              <a:spcAft>
                <a:spcPts val="0"/>
              </a:spcAft>
              <a:buSzPts val="1700"/>
              <a:buChar char="○"/>
            </a:pPr>
            <a:r>
              <a:rPr lang="en" sz="1700"/>
              <a:t>2000   </a:t>
            </a:r>
            <a:endParaRPr sz="1700"/>
          </a:p>
          <a:p>
            <a:pPr marL="1371600" marR="0" lvl="2" indent="-323850" algn="l" rtl="0">
              <a:lnSpc>
                <a:spcPct val="115000"/>
              </a:lnSpc>
              <a:spcBef>
                <a:spcPts val="0"/>
              </a:spcBef>
              <a:spcAft>
                <a:spcPts val="0"/>
              </a:spcAft>
              <a:buSzPts val="1500"/>
              <a:buChar char="■"/>
            </a:pPr>
            <a:r>
              <a:rPr lang="en" sz="1500"/>
              <a:t>Credit card authorization	$2.6M</a:t>
            </a:r>
            <a:endParaRPr sz="1500"/>
          </a:p>
          <a:p>
            <a:pPr marL="1371600" marR="0" lvl="2" indent="-323850" algn="l" rtl="0">
              <a:lnSpc>
                <a:spcPct val="115000"/>
              </a:lnSpc>
              <a:spcBef>
                <a:spcPts val="0"/>
              </a:spcBef>
              <a:spcAft>
                <a:spcPts val="0"/>
              </a:spcAft>
              <a:buSzPts val="1500"/>
              <a:buChar char="■"/>
            </a:pPr>
            <a:r>
              <a:rPr lang="en" sz="1500"/>
              <a:t>Ebay (1 outage 22 hours)	$225K</a:t>
            </a:r>
            <a:endParaRPr sz="1500"/>
          </a:p>
          <a:p>
            <a:pPr marL="1371600" marR="0" lvl="2" indent="-323850" algn="l" rtl="0">
              <a:lnSpc>
                <a:spcPct val="115000"/>
              </a:lnSpc>
              <a:spcBef>
                <a:spcPts val="0"/>
              </a:spcBef>
              <a:spcAft>
                <a:spcPts val="0"/>
              </a:spcAft>
              <a:buSzPts val="1500"/>
              <a:buChar char="■"/>
            </a:pPr>
            <a:r>
              <a:rPr lang="en" sz="1500"/>
              <a:t>Amazon.com	                 $180K</a:t>
            </a:r>
            <a:endParaRPr sz="1500"/>
          </a:p>
          <a:p>
            <a:pPr marL="0" marR="0" lvl="0" indent="0" algn="l" rtl="0">
              <a:lnSpc>
                <a:spcPct val="115000"/>
              </a:lnSpc>
              <a:spcBef>
                <a:spcPts val="1200"/>
              </a:spcBef>
              <a:spcAft>
                <a:spcPts val="1200"/>
              </a:spcAft>
              <a:buNone/>
            </a:pP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 availability not achieved</a:t>
            </a:r>
            <a:endParaRPr/>
          </a:p>
        </p:txBody>
      </p:sp>
      <p:sp>
        <p:nvSpPr>
          <p:cNvPr id="124" name="Google Shape;124;p23"/>
          <p:cNvSpPr txBox="1">
            <a:spLocks noGrp="1"/>
          </p:cNvSpPr>
          <p:nvPr>
            <p:ph type="body" idx="1"/>
          </p:nvPr>
        </p:nvSpPr>
        <p:spPr>
          <a:xfrm>
            <a:off x="83100" y="1152475"/>
            <a:ext cx="5080500" cy="2474100"/>
          </a:xfrm>
          <a:prstGeom prst="rect">
            <a:avLst/>
          </a:prstGeom>
        </p:spPr>
        <p:txBody>
          <a:bodyPr spcFirstLastPara="1" wrap="square" lIns="91425" tIns="91425" rIns="91425" bIns="91425" anchor="t" anchorCtr="0">
            <a:noAutofit/>
          </a:bodyPr>
          <a:lstStyle/>
          <a:p>
            <a:pPr marL="457200" marR="0" lvl="0" indent="-336550" algn="l" rtl="0">
              <a:lnSpc>
                <a:spcPct val="115000"/>
              </a:lnSpc>
              <a:spcBef>
                <a:spcPts val="0"/>
              </a:spcBef>
              <a:spcAft>
                <a:spcPts val="0"/>
              </a:spcAft>
              <a:buSzPts val="1700"/>
              <a:buChar char="●"/>
            </a:pPr>
            <a:r>
              <a:rPr lang="en" sz="1700"/>
              <a:t>2002, Well-managed servers achieve 99.9% to 99%, or 8 to 80 hours of downtime per year. </a:t>
            </a:r>
            <a:endParaRPr sz="1700"/>
          </a:p>
          <a:p>
            <a:pPr marL="457200" marR="0" lvl="0" indent="-336550" algn="l" rtl="0">
              <a:lnSpc>
                <a:spcPct val="115000"/>
              </a:lnSpc>
              <a:spcBef>
                <a:spcPts val="1000"/>
              </a:spcBef>
              <a:spcAft>
                <a:spcPts val="0"/>
              </a:spcAft>
              <a:buSzPts val="1700"/>
              <a:buChar char="●"/>
            </a:pPr>
            <a:r>
              <a:rPr lang="en" sz="1700"/>
              <a:t>Downtime cost per Hour </a:t>
            </a:r>
            <a:endParaRPr sz="1700"/>
          </a:p>
          <a:p>
            <a:pPr marL="914400" marR="0" lvl="1" indent="-336550" algn="l" rtl="0">
              <a:lnSpc>
                <a:spcPct val="115000"/>
              </a:lnSpc>
              <a:spcBef>
                <a:spcPts val="0"/>
              </a:spcBef>
              <a:spcAft>
                <a:spcPts val="0"/>
              </a:spcAft>
              <a:buSzPts val="1700"/>
              <a:buChar char="○"/>
            </a:pPr>
            <a:r>
              <a:rPr lang="en" sz="1700"/>
              <a:t>2000   </a:t>
            </a:r>
            <a:endParaRPr sz="1700"/>
          </a:p>
          <a:p>
            <a:pPr marL="1371600" marR="0" lvl="2" indent="-323850" algn="l" rtl="0">
              <a:lnSpc>
                <a:spcPct val="115000"/>
              </a:lnSpc>
              <a:spcBef>
                <a:spcPts val="0"/>
              </a:spcBef>
              <a:spcAft>
                <a:spcPts val="0"/>
              </a:spcAft>
              <a:buSzPts val="1500"/>
              <a:buChar char="■"/>
            </a:pPr>
            <a:r>
              <a:rPr lang="en" sz="1500"/>
              <a:t>Credit card authorization	$2.6M</a:t>
            </a:r>
            <a:endParaRPr sz="1500"/>
          </a:p>
          <a:p>
            <a:pPr marL="1371600" marR="0" lvl="2" indent="-323850" algn="l" rtl="0">
              <a:lnSpc>
                <a:spcPct val="115000"/>
              </a:lnSpc>
              <a:spcBef>
                <a:spcPts val="0"/>
              </a:spcBef>
              <a:spcAft>
                <a:spcPts val="0"/>
              </a:spcAft>
              <a:buSzPts val="1500"/>
              <a:buChar char="■"/>
            </a:pPr>
            <a:r>
              <a:rPr lang="en" sz="1500"/>
              <a:t>Ebay (1 outage 22 hours)	$225K</a:t>
            </a:r>
            <a:endParaRPr sz="1500"/>
          </a:p>
          <a:p>
            <a:pPr marL="1371600" marR="0" lvl="2" indent="-323850" algn="l" rtl="0">
              <a:lnSpc>
                <a:spcPct val="115000"/>
              </a:lnSpc>
              <a:spcBef>
                <a:spcPts val="0"/>
              </a:spcBef>
              <a:spcAft>
                <a:spcPts val="0"/>
              </a:spcAft>
              <a:buSzPts val="1500"/>
              <a:buChar char="■"/>
            </a:pPr>
            <a:r>
              <a:rPr lang="en" sz="1500"/>
              <a:t>Amazon.com	                 $180K</a:t>
            </a:r>
            <a:endParaRPr sz="1500"/>
          </a:p>
          <a:p>
            <a:pPr marL="0" marR="0" lvl="0" indent="0" algn="l" rtl="0">
              <a:lnSpc>
                <a:spcPct val="115000"/>
              </a:lnSpc>
              <a:spcBef>
                <a:spcPts val="1200"/>
              </a:spcBef>
              <a:spcAft>
                <a:spcPts val="1200"/>
              </a:spcAft>
              <a:buNone/>
            </a:pPr>
            <a:endParaRPr sz="1300"/>
          </a:p>
        </p:txBody>
      </p:sp>
      <p:sp>
        <p:nvSpPr>
          <p:cNvPr id="125" name="Google Shape;125;p23"/>
          <p:cNvSpPr txBox="1"/>
          <p:nvPr/>
        </p:nvSpPr>
        <p:spPr>
          <a:xfrm>
            <a:off x="5042325" y="1152475"/>
            <a:ext cx="3789900" cy="8160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rgbClr val="3C4043"/>
              </a:buClr>
              <a:buSzPts val="1700"/>
              <a:buFont typeface="Roboto"/>
              <a:buChar char="●"/>
            </a:pPr>
            <a:r>
              <a:rPr lang="en" sz="1700">
                <a:solidFill>
                  <a:srgbClr val="3C4043"/>
                </a:solidFill>
                <a:highlight>
                  <a:srgbClr val="FFFFFF"/>
                </a:highlight>
                <a:latin typeface="Roboto"/>
                <a:ea typeface="Roboto"/>
                <a:cs typeface="Roboto"/>
                <a:sym typeface="Roboto"/>
              </a:rPr>
              <a:t>Today, Google cloud claims: 99.978%, AWS claims: 99.99%</a:t>
            </a:r>
            <a:endParaRPr sz="1700">
              <a:solidFill>
                <a:srgbClr val="3C4043"/>
              </a:solidFill>
              <a:highlight>
                <a:srgbClr val="FFFFFF"/>
              </a:highlight>
              <a:latin typeface="Roboto"/>
              <a:ea typeface="Roboto"/>
              <a:cs typeface="Roboto"/>
              <a:sym typeface="Roboto"/>
            </a:endParaRPr>
          </a:p>
        </p:txBody>
      </p:sp>
      <p:sp>
        <p:nvSpPr>
          <p:cNvPr id="126" name="Google Shape;126;p23"/>
          <p:cNvSpPr txBox="1"/>
          <p:nvPr/>
        </p:nvSpPr>
        <p:spPr>
          <a:xfrm>
            <a:off x="5042325" y="2202900"/>
            <a:ext cx="3314400" cy="10176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rgbClr val="3C4043"/>
              </a:buClr>
              <a:buSzPts val="1700"/>
              <a:buFont typeface="Roboto"/>
              <a:buChar char="●"/>
            </a:pPr>
            <a:r>
              <a:rPr lang="en" sz="1700">
                <a:solidFill>
                  <a:srgbClr val="3C4043"/>
                </a:solidFill>
                <a:highlight>
                  <a:srgbClr val="FFFFFF"/>
                </a:highlight>
                <a:latin typeface="Roboto"/>
                <a:ea typeface="Roboto"/>
                <a:cs typeface="Roboto"/>
                <a:sym typeface="Roboto"/>
              </a:rPr>
              <a:t>Today</a:t>
            </a:r>
            <a:endParaRPr sz="1700">
              <a:solidFill>
                <a:srgbClr val="3C4043"/>
              </a:solidFill>
              <a:highlight>
                <a:srgbClr val="FFFFFF"/>
              </a:highlight>
              <a:latin typeface="Roboto"/>
              <a:ea typeface="Roboto"/>
              <a:cs typeface="Roboto"/>
              <a:sym typeface="Roboto"/>
            </a:endParaRPr>
          </a:p>
          <a:p>
            <a:pPr marL="914400" lvl="1" indent="-336550" algn="l" rtl="0">
              <a:spcBef>
                <a:spcPts val="0"/>
              </a:spcBef>
              <a:spcAft>
                <a:spcPts val="0"/>
              </a:spcAft>
              <a:buClr>
                <a:srgbClr val="3C4043"/>
              </a:buClr>
              <a:buSzPts val="1700"/>
              <a:buFont typeface="Roboto"/>
              <a:buChar char="○"/>
            </a:pPr>
            <a:r>
              <a:rPr lang="en" sz="1700">
                <a:solidFill>
                  <a:srgbClr val="3C4043"/>
                </a:solidFill>
                <a:highlight>
                  <a:srgbClr val="FFFFFF"/>
                </a:highlight>
                <a:latin typeface="Roboto"/>
                <a:ea typeface="Roboto"/>
                <a:cs typeface="Roboto"/>
                <a:sym typeface="Roboto"/>
              </a:rPr>
              <a:t>Amazon    $13M</a:t>
            </a:r>
            <a:endParaRPr sz="1700">
              <a:solidFill>
                <a:srgbClr val="3C4043"/>
              </a:solidFill>
              <a:highlight>
                <a:srgbClr val="FFFFFF"/>
              </a:highlight>
              <a:latin typeface="Roboto"/>
              <a:ea typeface="Roboto"/>
              <a:cs typeface="Roboto"/>
              <a:sym typeface="Roboto"/>
            </a:endParaRPr>
          </a:p>
          <a:p>
            <a:pPr marL="914400" lvl="1" indent="-336550" algn="l" rtl="0">
              <a:spcBef>
                <a:spcPts val="0"/>
              </a:spcBef>
              <a:spcAft>
                <a:spcPts val="0"/>
              </a:spcAft>
              <a:buClr>
                <a:srgbClr val="3C4043"/>
              </a:buClr>
              <a:buSzPts val="1700"/>
              <a:buFont typeface="Roboto"/>
              <a:buChar char="○"/>
            </a:pPr>
            <a:r>
              <a:rPr lang="en" sz="1700">
                <a:solidFill>
                  <a:srgbClr val="3C4043"/>
                </a:solidFill>
                <a:highlight>
                  <a:srgbClr val="FFFFFF"/>
                </a:highlight>
                <a:latin typeface="Roboto"/>
                <a:ea typeface="Roboto"/>
                <a:cs typeface="Roboto"/>
                <a:sym typeface="Roboto"/>
              </a:rPr>
              <a:t>Google      $ 6.5M</a:t>
            </a:r>
            <a:endParaRPr sz="1700">
              <a:solidFill>
                <a:srgbClr val="3C4043"/>
              </a:solidFill>
              <a:highlight>
                <a:srgbClr val="FFFFFF"/>
              </a:highlight>
              <a:latin typeface="Roboto"/>
              <a:ea typeface="Roboto"/>
              <a:cs typeface="Roboto"/>
              <a:sym typeface="Roboto"/>
            </a:endParaRPr>
          </a:p>
        </p:txBody>
      </p:sp>
      <p:sp>
        <p:nvSpPr>
          <p:cNvPr id="127" name="Google Shape;127;p23"/>
          <p:cNvSpPr txBox="1"/>
          <p:nvPr/>
        </p:nvSpPr>
        <p:spPr>
          <a:xfrm>
            <a:off x="6129000" y="4594500"/>
            <a:ext cx="3396000" cy="4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source: https://www.gremlin.com/ecommerce- cost-of-downtime/</a:t>
            </a:r>
            <a:endParaRPr sz="1100"/>
          </a:p>
        </p:txBody>
      </p:sp>
      <p:pic>
        <p:nvPicPr>
          <p:cNvPr id="128" name="Google Shape;128;p23"/>
          <p:cNvPicPr preferRelativeResize="0"/>
          <p:nvPr/>
        </p:nvPicPr>
        <p:blipFill>
          <a:blip r:embed="rId3">
            <a:alphaModFix/>
          </a:blip>
          <a:stretch>
            <a:fillRect/>
          </a:stretch>
        </p:blipFill>
        <p:spPr>
          <a:xfrm>
            <a:off x="3367725" y="3421250"/>
            <a:ext cx="5671432" cy="572700"/>
          </a:xfrm>
          <a:prstGeom prst="rect">
            <a:avLst/>
          </a:prstGeom>
          <a:noFill/>
          <a:ln>
            <a:noFill/>
          </a:ln>
        </p:spPr>
      </p:pic>
      <p:pic>
        <p:nvPicPr>
          <p:cNvPr id="129" name="Google Shape;129;p23"/>
          <p:cNvPicPr preferRelativeResize="0"/>
          <p:nvPr/>
        </p:nvPicPr>
        <p:blipFill rotWithShape="1">
          <a:blip r:embed="rId4">
            <a:alphaModFix/>
          </a:blip>
          <a:srcRect b="51964"/>
          <a:stretch/>
        </p:blipFill>
        <p:spPr>
          <a:xfrm>
            <a:off x="3754650" y="3881425"/>
            <a:ext cx="5155049" cy="572700"/>
          </a:xfrm>
          <a:prstGeom prst="rect">
            <a:avLst/>
          </a:prstGeom>
          <a:noFill/>
          <a:ln>
            <a:noFill/>
          </a:ln>
        </p:spPr>
      </p:pic>
      <p:pic>
        <p:nvPicPr>
          <p:cNvPr id="130" name="Google Shape;130;p23"/>
          <p:cNvPicPr preferRelativeResize="0"/>
          <p:nvPr/>
        </p:nvPicPr>
        <p:blipFill rotWithShape="1">
          <a:blip r:embed="rId5">
            <a:alphaModFix/>
          </a:blip>
          <a:srcRect b="41836"/>
          <a:stretch/>
        </p:blipFill>
        <p:spPr>
          <a:xfrm>
            <a:off x="4199900" y="4410774"/>
            <a:ext cx="4924826" cy="6624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TotalTime>
  <Words>6908</Words>
  <Application>Microsoft Macintosh PowerPoint</Application>
  <PresentationFormat>On-screen Show (16:9)</PresentationFormat>
  <Paragraphs>529</Paragraphs>
  <Slides>42</Slides>
  <Notes>42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Comic Sans MS</vt:lpstr>
      <vt:lpstr>Times New Roman</vt:lpstr>
      <vt:lpstr>Arial</vt:lpstr>
      <vt:lpstr>Roboto</vt:lpstr>
      <vt:lpstr>Simple Light</vt:lpstr>
      <vt:lpstr>Recovery Oriented Computing (ROC): Motivation, Definition, Techniques, and Case Studies</vt:lpstr>
      <vt:lpstr>Author: David Patterson</vt:lpstr>
      <vt:lpstr>Outline</vt:lpstr>
      <vt:lpstr>Motivation</vt:lpstr>
      <vt:lpstr>Motivation</vt:lpstr>
      <vt:lpstr>Cost of ownership &gt;&gt; purchase</vt:lpstr>
      <vt:lpstr>Cost of ownership &gt;&gt; purchase</vt:lpstr>
      <vt:lpstr>High availability not achieved</vt:lpstr>
      <vt:lpstr>High availability not achieved</vt:lpstr>
      <vt:lpstr>A New Research Manifesto: Recovery-Oriented Computing</vt:lpstr>
      <vt:lpstr>A New Research Manifesto: Recovery-Oriented Computing</vt:lpstr>
      <vt:lpstr>MTTR vs MTTF</vt:lpstr>
      <vt:lpstr>MTTR vs MTTF</vt:lpstr>
      <vt:lpstr>MTTR vs MTTF</vt:lpstr>
      <vt:lpstr>Traditional Fault-Tolerance vs.ROC</vt:lpstr>
      <vt:lpstr>Fault-Tolerance techniques</vt:lpstr>
      <vt:lpstr>Outline</vt:lpstr>
      <vt:lpstr>Learning from other fields: disasters</vt:lpstr>
      <vt:lpstr>Learning from other fields: disasters </vt:lpstr>
      <vt:lpstr>Learning from other fields: human error</vt:lpstr>
      <vt:lpstr>Learning from other fields: human error</vt:lpstr>
      <vt:lpstr>Learning from others: Bridges</vt:lpstr>
      <vt:lpstr>Learning from others: Bridges</vt:lpstr>
      <vt:lpstr>Outline</vt:lpstr>
      <vt:lpstr>Six techniques that guide ROC</vt:lpstr>
      <vt:lpstr>List of the lessons:</vt:lpstr>
      <vt:lpstr>Test recovery mechanisms - fault insertion </vt:lpstr>
      <vt:lpstr>Test repair mechanisms - fault insertion</vt:lpstr>
      <vt:lpstr>Test repair mechanisms - fault insertion</vt:lpstr>
      <vt:lpstr>Help Operator with Diagnosis </vt:lpstr>
      <vt:lpstr>Help Operator with Diagnosis  </vt:lpstr>
      <vt:lpstr> Fine Grained Partitioning and Recursive Restartability</vt:lpstr>
      <vt:lpstr> Fine Grained Partitioning and Recursive Restartability </vt:lpstr>
      <vt:lpstr>Reversible Systems for Operators </vt:lpstr>
      <vt:lpstr>Reversible Systems for Operators </vt:lpstr>
      <vt:lpstr>Reversible Systems for Operators </vt:lpstr>
      <vt:lpstr>Undo layer for email system</vt:lpstr>
      <vt:lpstr>Reversible Systems for Operators  </vt:lpstr>
      <vt:lpstr>Defense in Depth: ROC-1</vt:lpstr>
      <vt:lpstr>Future work</vt:lpstr>
      <vt:lpstr>Thank you!</vt:lpstr>
      <vt:lpstr>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Recovery Oriented Computing (ROC): Motivation, Definition, Techniques, and Case Studies</dc:title>
  <cp:lastModifiedBy>Haochen Huang</cp:lastModifiedBy>
  <cp:revision>13</cp:revision>
  <dcterms:modified xsi:type="dcterms:W3CDTF">2021-02-18T23:22:27Z</dcterms:modified>
</cp:coreProperties>
</file>